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4"/>
    <p:sldMasterId id="2147483732" r:id="rId5"/>
  </p:sldMasterIdLst>
  <p:notesMasterIdLst>
    <p:notesMasterId r:id="rId60"/>
  </p:notesMasterIdLst>
  <p:handoutMasterIdLst>
    <p:handoutMasterId r:id="rId61"/>
  </p:handoutMasterIdLst>
  <p:sldIdLst>
    <p:sldId id="256" r:id="rId6"/>
    <p:sldId id="325" r:id="rId7"/>
    <p:sldId id="326" r:id="rId8"/>
    <p:sldId id="257" r:id="rId9"/>
    <p:sldId id="335" r:id="rId10"/>
    <p:sldId id="268" r:id="rId11"/>
    <p:sldId id="284" r:id="rId12"/>
    <p:sldId id="285" r:id="rId13"/>
    <p:sldId id="327" r:id="rId14"/>
    <p:sldId id="274" r:id="rId15"/>
    <p:sldId id="328" r:id="rId16"/>
    <p:sldId id="329" r:id="rId17"/>
    <p:sldId id="330" r:id="rId18"/>
    <p:sldId id="277" r:id="rId19"/>
    <p:sldId id="331" r:id="rId20"/>
    <p:sldId id="314" r:id="rId21"/>
    <p:sldId id="293" r:id="rId22"/>
    <p:sldId id="294" r:id="rId23"/>
    <p:sldId id="313" r:id="rId24"/>
    <p:sldId id="332" r:id="rId25"/>
    <p:sldId id="315" r:id="rId26"/>
    <p:sldId id="316" r:id="rId27"/>
    <p:sldId id="323" r:id="rId28"/>
    <p:sldId id="317" r:id="rId29"/>
    <p:sldId id="319" r:id="rId30"/>
    <p:sldId id="320" r:id="rId31"/>
    <p:sldId id="322" r:id="rId32"/>
    <p:sldId id="333" r:id="rId33"/>
    <p:sldId id="296" r:id="rId34"/>
    <p:sldId id="297" r:id="rId35"/>
    <p:sldId id="302" r:id="rId36"/>
    <p:sldId id="303" r:id="rId37"/>
    <p:sldId id="334" r:id="rId38"/>
    <p:sldId id="304" r:id="rId39"/>
    <p:sldId id="305" r:id="rId40"/>
    <p:sldId id="298" r:id="rId41"/>
    <p:sldId id="300" r:id="rId42"/>
    <p:sldId id="299" r:id="rId43"/>
    <p:sldId id="301" r:id="rId44"/>
    <p:sldId id="286" r:id="rId45"/>
    <p:sldId id="287" r:id="rId46"/>
    <p:sldId id="306" r:id="rId47"/>
    <p:sldId id="288" r:id="rId48"/>
    <p:sldId id="324" r:id="rId49"/>
    <p:sldId id="289" r:id="rId50"/>
    <p:sldId id="290" r:id="rId51"/>
    <p:sldId id="292" r:id="rId52"/>
    <p:sldId id="307" r:id="rId53"/>
    <p:sldId id="308" r:id="rId54"/>
    <p:sldId id="310" r:id="rId55"/>
    <p:sldId id="312" r:id="rId56"/>
    <p:sldId id="311" r:id="rId57"/>
    <p:sldId id="275" r:id="rId58"/>
    <p:sldId id="27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F50F22A2-A8E0-459A-BCB6-D64892F751B0}">
          <p14:sldIdLst>
            <p14:sldId id="256"/>
            <p14:sldId id="325"/>
            <p14:sldId id="326"/>
            <p14:sldId id="257"/>
          </p14:sldIdLst>
        </p14:section>
        <p14:section name="Introduction ADO" id="{8ACB6D58-5487-4A1B-8119-3A8E7E6AB014}">
          <p14:sldIdLst>
            <p14:sldId id="335"/>
            <p14:sldId id="268"/>
            <p14:sldId id="284"/>
            <p14:sldId id="285"/>
            <p14:sldId id="327"/>
            <p14:sldId id="274"/>
            <p14:sldId id="328"/>
            <p14:sldId id="329"/>
            <p14:sldId id="330"/>
          </p14:sldIdLst>
        </p14:section>
        <p14:section name="Programming languages" id="{DFE16393-4D32-4F27-B8B8-5EA0A5C7C95F}">
          <p14:sldIdLst>
            <p14:sldId id="277"/>
            <p14:sldId id="331"/>
            <p14:sldId id="314"/>
            <p14:sldId id="293"/>
            <p14:sldId id="294"/>
            <p14:sldId id="313"/>
            <p14:sldId id="332"/>
            <p14:sldId id="315"/>
          </p14:sldIdLst>
        </p14:section>
        <p14:section name="Statements" id="{ABF24A42-8C4E-4997-8024-9FA0D0798D8B}">
          <p14:sldIdLst>
            <p14:sldId id="316"/>
            <p14:sldId id="323"/>
            <p14:sldId id="317"/>
            <p14:sldId id="319"/>
            <p14:sldId id="320"/>
            <p14:sldId id="322"/>
            <p14:sldId id="333"/>
          </p14:sldIdLst>
        </p14:section>
        <p14:section name="WinForms" id="{E9D629E0-053A-44AB-B047-35C7E95D7651}">
          <p14:sldIdLst>
            <p14:sldId id="296"/>
            <p14:sldId id="297"/>
            <p14:sldId id="302"/>
            <p14:sldId id="303"/>
            <p14:sldId id="334"/>
            <p14:sldId id="304"/>
            <p14:sldId id="305"/>
            <p14:sldId id="298"/>
            <p14:sldId id="300"/>
            <p14:sldId id="299"/>
            <p14:sldId id="301"/>
          </p14:sldIdLst>
        </p14:section>
        <p14:section name="Variables" id="{DEC7AEAA-2BED-425E-912A-C75C2E73A486}">
          <p14:sldIdLst>
            <p14:sldId id="286"/>
            <p14:sldId id="287"/>
            <p14:sldId id="306"/>
            <p14:sldId id="288"/>
            <p14:sldId id="324"/>
            <p14:sldId id="289"/>
            <p14:sldId id="290"/>
            <p14:sldId id="292"/>
          </p14:sldIdLst>
        </p14:section>
        <p14:section name="Operators" id="{24D2060A-EEC2-4408-9273-57D3565AAD65}">
          <p14:sldIdLst>
            <p14:sldId id="307"/>
            <p14:sldId id="308"/>
            <p14:sldId id="310"/>
            <p14:sldId id="312"/>
            <p14:sldId id="311"/>
          </p14:sldIdLst>
        </p14:section>
        <p14:section name="End" id="{3536A985-C536-4FF6-88E7-83C471B70155}">
          <p14:sldIdLst>
            <p14:sldId id="275"/>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25" autoAdjust="0"/>
  </p:normalViewPr>
  <p:slideViewPr>
    <p:cSldViewPr snapToGrid="0">
      <p:cViewPr varScale="1">
        <p:scale>
          <a:sx n="61" d="100"/>
          <a:sy n="61" d="100"/>
        </p:scale>
        <p:origin x="1074" y="90"/>
      </p:cViewPr>
      <p:guideLst/>
    </p:cSldViewPr>
  </p:slideViewPr>
  <p:notesTextViewPr>
    <p:cViewPr>
      <p:scale>
        <a:sx n="3" d="2"/>
        <a:sy n="3" d="2"/>
      </p:scale>
      <p:origin x="0" y="0"/>
    </p:cViewPr>
  </p:notesTextViewPr>
  <p:notesViewPr>
    <p:cSldViewPr snapToGrid="0">
      <p:cViewPr varScale="1">
        <p:scale>
          <a:sx n="56" d="100"/>
          <a:sy n="56" d="100"/>
        </p:scale>
        <p:origin x="285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50956A-0A82-4A05-AA15-DA6DB62239BF}" type="datetimeFigureOut">
              <a:rPr lang="nl-NL" smtClean="0"/>
              <a:t>20-8-2019</a:t>
            </a:fld>
            <a:endParaRPr lang="nl-NL"/>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F67A00-E330-4A20-8883-7337349C1A5D}" type="slidenum">
              <a:rPr lang="nl-NL" smtClean="0"/>
              <a:t>‹nr.›</a:t>
            </a:fld>
            <a:endParaRPr lang="nl-NL"/>
          </a:p>
        </p:txBody>
      </p:sp>
    </p:spTree>
    <p:extLst>
      <p:ext uri="{BB962C8B-B14F-4D97-AF65-F5344CB8AC3E}">
        <p14:creationId xmlns:p14="http://schemas.microsoft.com/office/powerpoint/2010/main" val="267687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F85A62-667C-4E2E-A0E2-F8A6A87B708D}" type="datetimeFigureOut">
              <a:rPr lang="en-GB" smtClean="0"/>
              <a:t>20/08/2019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B2701-B948-4F78-A110-622E06925402}" type="slidenum">
              <a:rPr lang="en-GB" smtClean="0"/>
              <a:t>‹nr.›</a:t>
            </a:fld>
            <a:endParaRPr lang="en-GB"/>
          </a:p>
        </p:txBody>
      </p:sp>
    </p:spTree>
    <p:extLst>
      <p:ext uri="{BB962C8B-B14F-4D97-AF65-F5344CB8AC3E}">
        <p14:creationId xmlns:p14="http://schemas.microsoft.com/office/powerpoint/2010/main" val="1562537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3C3F4A59-224E-4DDC-9865-0AC9BA1FC8B3}" type="slidenum">
              <a:rPr lang="nl-NL" smtClean="0"/>
              <a:t>2</a:t>
            </a:fld>
            <a:endParaRPr lang="nl-NL"/>
          </a:p>
        </p:txBody>
      </p:sp>
    </p:spTree>
    <p:extLst>
      <p:ext uri="{BB962C8B-B14F-4D97-AF65-F5344CB8AC3E}">
        <p14:creationId xmlns:p14="http://schemas.microsoft.com/office/powerpoint/2010/main" val="136480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 you think they stand for?</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14</a:t>
            </a:fld>
            <a:endParaRPr lang="en-GB"/>
          </a:p>
        </p:txBody>
      </p:sp>
    </p:spTree>
    <p:extLst>
      <p:ext uri="{BB962C8B-B14F-4D97-AF65-F5344CB8AC3E}">
        <p14:creationId xmlns:p14="http://schemas.microsoft.com/office/powerpoint/2010/main" val="223005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Syntax : structure or form of the code</a:t>
            </a:r>
            <a:r>
              <a:rPr lang="en-US" baseline="0" dirty="0" smtClean="0"/>
              <a:t> to be written</a:t>
            </a:r>
          </a:p>
          <a:p>
            <a:r>
              <a:rPr lang="en-US" baseline="0" dirty="0" smtClean="0"/>
              <a:t>Semantics: meaning or interpretation of the code to be written</a:t>
            </a:r>
          </a:p>
          <a:p>
            <a:r>
              <a:rPr lang="en-US" baseline="0" dirty="0" smtClean="0"/>
              <a:t>Pragmatics: usage of the code to be written</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16</a:t>
            </a:fld>
            <a:endParaRPr lang="en-GB"/>
          </a:p>
        </p:txBody>
      </p:sp>
    </p:spTree>
    <p:extLst>
      <p:ext uri="{BB962C8B-B14F-4D97-AF65-F5344CB8AC3E}">
        <p14:creationId xmlns:p14="http://schemas.microsoft.com/office/powerpoint/2010/main" val="1087883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Identifier</a:t>
            </a:r>
            <a:r>
              <a:rPr lang="en-US" baseline="0" dirty="0" smtClean="0"/>
              <a:t> here.</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18</a:t>
            </a:fld>
            <a:endParaRPr lang="en-GB"/>
          </a:p>
        </p:txBody>
      </p:sp>
    </p:spTree>
    <p:extLst>
      <p:ext uri="{BB962C8B-B14F-4D97-AF65-F5344CB8AC3E}">
        <p14:creationId xmlns:p14="http://schemas.microsoft.com/office/powerpoint/2010/main" val="276962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Identifier</a:t>
            </a:r>
            <a:r>
              <a:rPr lang="en-US" baseline="0" dirty="0" smtClean="0"/>
              <a:t> here.</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19</a:t>
            </a:fld>
            <a:endParaRPr lang="en-GB"/>
          </a:p>
        </p:txBody>
      </p:sp>
    </p:spTree>
    <p:extLst>
      <p:ext uri="{BB962C8B-B14F-4D97-AF65-F5344CB8AC3E}">
        <p14:creationId xmlns:p14="http://schemas.microsoft.com/office/powerpoint/2010/main" val="2750407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3C3F4A59-224E-4DDC-9865-0AC9BA1FC8B3}" type="slidenum">
              <a:rPr lang="nl-NL" smtClean="0"/>
              <a:t>20</a:t>
            </a:fld>
            <a:endParaRPr lang="nl-NL"/>
          </a:p>
        </p:txBody>
      </p:sp>
    </p:spTree>
    <p:extLst>
      <p:ext uri="{BB962C8B-B14F-4D97-AF65-F5344CB8AC3E}">
        <p14:creationId xmlns:p14="http://schemas.microsoft.com/office/powerpoint/2010/main" val="1658461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Purple statements:</a:t>
            </a:r>
            <a:r>
              <a:rPr lang="en-US" baseline="0" dirty="0" smtClean="0"/>
              <a:t> this week</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23</a:t>
            </a:fld>
            <a:endParaRPr lang="en-GB"/>
          </a:p>
        </p:txBody>
      </p:sp>
    </p:spTree>
    <p:extLst>
      <p:ext uri="{BB962C8B-B14F-4D97-AF65-F5344CB8AC3E}">
        <p14:creationId xmlns:p14="http://schemas.microsoft.com/office/powerpoint/2010/main" val="2589418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does </a:t>
            </a:r>
            <a:r>
              <a:rPr lang="en-US" baseline="0" dirty="0" err="1" smtClean="0"/>
              <a:t>flupke</a:t>
            </a:r>
            <a:r>
              <a:rPr lang="en-US" baseline="0" dirty="0" smtClean="0"/>
              <a:t> represent?</a:t>
            </a:r>
          </a:p>
          <a:p>
            <a:r>
              <a:rPr lang="en-US" baseline="0" dirty="0" smtClean="0"/>
              <a:t>---age?</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25</a:t>
            </a:fld>
            <a:endParaRPr lang="en-GB"/>
          </a:p>
        </p:txBody>
      </p:sp>
    </p:spTree>
    <p:extLst>
      <p:ext uri="{BB962C8B-B14F-4D97-AF65-F5344CB8AC3E}">
        <p14:creationId xmlns:p14="http://schemas.microsoft.com/office/powerpoint/2010/main" val="3561017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10"/>
          </p:nvPr>
        </p:nvSpPr>
        <p:spPr/>
        <p:txBody>
          <a:bodyPr/>
          <a:lstStyle/>
          <a:p>
            <a:fld id="{607B2701-B948-4F78-A110-622E06925402}" type="slidenum">
              <a:rPr lang="en-GB" smtClean="0"/>
              <a:t>28</a:t>
            </a:fld>
            <a:endParaRPr lang="en-GB"/>
          </a:p>
        </p:txBody>
      </p:sp>
    </p:spTree>
    <p:extLst>
      <p:ext uri="{BB962C8B-B14F-4D97-AF65-F5344CB8AC3E}">
        <p14:creationId xmlns:p14="http://schemas.microsoft.com/office/powerpoint/2010/main" val="112160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30</a:t>
            </a:fld>
            <a:endParaRPr lang="en-GB"/>
          </a:p>
        </p:txBody>
      </p:sp>
    </p:spTree>
    <p:extLst>
      <p:ext uri="{BB962C8B-B14F-4D97-AF65-F5344CB8AC3E}">
        <p14:creationId xmlns:p14="http://schemas.microsoft.com/office/powerpoint/2010/main" val="4270340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how to modify them. </a:t>
            </a:r>
          </a:p>
          <a:p>
            <a:r>
              <a:rPr lang="en-US" baseline="0" dirty="0" smtClean="0"/>
              <a:t>The properties can be displayed by category or alphabetically</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32</a:t>
            </a:fld>
            <a:endParaRPr lang="en-GB"/>
          </a:p>
        </p:txBody>
      </p:sp>
    </p:spTree>
    <p:extLst>
      <p:ext uri="{BB962C8B-B14F-4D97-AF65-F5344CB8AC3E}">
        <p14:creationId xmlns:p14="http://schemas.microsoft.com/office/powerpoint/2010/main" val="407809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a:xfrm>
            <a:off x="3777607" y="9377317"/>
            <a:ext cx="2889938" cy="493633"/>
          </a:xfrm>
          <a:prstGeom prst="rect">
            <a:avLst/>
          </a:prstGeom>
        </p:spPr>
        <p:txBody>
          <a:bodyPr/>
          <a:lstStyle/>
          <a:p>
            <a:fld id="{570C0594-1F8E-4D82-8057-9518D171DD30}" type="slidenum">
              <a:rPr lang="nl-NL" smtClean="0"/>
              <a:t>3</a:t>
            </a:fld>
            <a:endParaRPr lang="nl-NL"/>
          </a:p>
        </p:txBody>
      </p:sp>
    </p:spTree>
    <p:extLst>
      <p:ext uri="{BB962C8B-B14F-4D97-AF65-F5344CB8AC3E}">
        <p14:creationId xmlns:p14="http://schemas.microsoft.com/office/powerpoint/2010/main" val="2796704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Write a </a:t>
            </a:r>
            <a:r>
              <a:rPr lang="nl-NL" dirty="0" err="1" smtClean="0"/>
              <a:t>simple</a:t>
            </a:r>
            <a:r>
              <a:rPr lang="nl-NL" dirty="0" smtClean="0"/>
              <a:t> </a:t>
            </a:r>
            <a:r>
              <a:rPr lang="nl-NL" dirty="0" err="1" smtClean="0"/>
              <a:t>hello</a:t>
            </a:r>
            <a:r>
              <a:rPr lang="nl-NL" dirty="0" smtClean="0"/>
              <a:t> </a:t>
            </a:r>
            <a:r>
              <a:rPr lang="nl-NL" dirty="0" err="1" smtClean="0"/>
              <a:t>world</a:t>
            </a:r>
            <a:r>
              <a:rPr lang="nl-NL" dirty="0" smtClean="0"/>
              <a:t> app</a:t>
            </a:r>
            <a:endParaRPr lang="nl-NL" dirty="0"/>
          </a:p>
        </p:txBody>
      </p:sp>
      <p:sp>
        <p:nvSpPr>
          <p:cNvPr id="4" name="Tijdelijke aanduiding voor dianummer 3"/>
          <p:cNvSpPr>
            <a:spLocks noGrp="1"/>
          </p:cNvSpPr>
          <p:nvPr>
            <p:ph type="sldNum" sz="quarter" idx="10"/>
          </p:nvPr>
        </p:nvSpPr>
        <p:spPr/>
        <p:txBody>
          <a:bodyPr/>
          <a:lstStyle/>
          <a:p>
            <a:fld id="{607B2701-B948-4F78-A110-622E06925402}" type="slidenum">
              <a:rPr lang="en-GB" smtClean="0"/>
              <a:t>33</a:t>
            </a:fld>
            <a:endParaRPr lang="en-GB"/>
          </a:p>
        </p:txBody>
      </p:sp>
    </p:spTree>
    <p:extLst>
      <p:ext uri="{BB962C8B-B14F-4D97-AF65-F5344CB8AC3E}">
        <p14:creationId xmlns:p14="http://schemas.microsoft.com/office/powerpoint/2010/main" val="2787635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how to modify them. </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34</a:t>
            </a:fld>
            <a:endParaRPr lang="en-GB"/>
          </a:p>
        </p:txBody>
      </p:sp>
    </p:spTree>
    <p:extLst>
      <p:ext uri="{BB962C8B-B14F-4D97-AF65-F5344CB8AC3E}">
        <p14:creationId xmlns:p14="http://schemas.microsoft.com/office/powerpoint/2010/main" val="2621656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35</a:t>
            </a:fld>
            <a:endParaRPr lang="en-GB"/>
          </a:p>
        </p:txBody>
      </p:sp>
    </p:spTree>
    <p:extLst>
      <p:ext uri="{BB962C8B-B14F-4D97-AF65-F5344CB8AC3E}">
        <p14:creationId xmlns:p14="http://schemas.microsoft.com/office/powerpoint/2010/main" val="3738151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36</a:t>
            </a:fld>
            <a:endParaRPr lang="en-GB"/>
          </a:p>
        </p:txBody>
      </p:sp>
    </p:spTree>
    <p:extLst>
      <p:ext uri="{BB962C8B-B14F-4D97-AF65-F5344CB8AC3E}">
        <p14:creationId xmlns:p14="http://schemas.microsoft.com/office/powerpoint/2010/main" val="51318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43</a:t>
            </a:fld>
            <a:endParaRPr lang="en-GB"/>
          </a:p>
        </p:txBody>
      </p:sp>
    </p:spTree>
    <p:extLst>
      <p:ext uri="{BB962C8B-B14F-4D97-AF65-F5344CB8AC3E}">
        <p14:creationId xmlns:p14="http://schemas.microsoft.com/office/powerpoint/2010/main" val="2132566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44</a:t>
            </a:fld>
            <a:endParaRPr lang="en-GB"/>
          </a:p>
        </p:txBody>
      </p:sp>
    </p:spTree>
    <p:extLst>
      <p:ext uri="{BB962C8B-B14F-4D97-AF65-F5344CB8AC3E}">
        <p14:creationId xmlns:p14="http://schemas.microsoft.com/office/powerpoint/2010/main" val="3717606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a variable in the</a:t>
            </a:r>
            <a:r>
              <a:rPr lang="en-US" baseline="0" dirty="0" smtClean="0"/>
              <a:t> Button click and use it there (no global variables)</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46</a:t>
            </a:fld>
            <a:endParaRPr lang="en-GB"/>
          </a:p>
        </p:txBody>
      </p:sp>
    </p:spTree>
    <p:extLst>
      <p:ext uri="{BB962C8B-B14F-4D97-AF65-F5344CB8AC3E}">
        <p14:creationId xmlns:p14="http://schemas.microsoft.com/office/powerpoint/2010/main" val="382603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07B2701-B948-4F78-A110-622E06925402}" type="slidenum">
              <a:rPr lang="en-GB" smtClean="0"/>
              <a:t>4</a:t>
            </a:fld>
            <a:endParaRPr lang="en-GB"/>
          </a:p>
        </p:txBody>
      </p:sp>
    </p:spTree>
    <p:extLst>
      <p:ext uri="{BB962C8B-B14F-4D97-AF65-F5344CB8AC3E}">
        <p14:creationId xmlns:p14="http://schemas.microsoft.com/office/powerpoint/2010/main" val="3655074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a:t>
            </a:r>
            <a:r>
              <a:rPr lang="en-US" baseline="0" dirty="0" smtClean="0"/>
              <a:t> latest available</a:t>
            </a:r>
            <a:endParaRPr lang="nl-NL" dirty="0"/>
          </a:p>
        </p:txBody>
      </p:sp>
      <p:sp>
        <p:nvSpPr>
          <p:cNvPr id="4" name="Slide Number Placeholder 3"/>
          <p:cNvSpPr>
            <a:spLocks noGrp="1"/>
          </p:cNvSpPr>
          <p:nvPr>
            <p:ph type="sldNum" sz="quarter" idx="10"/>
          </p:nvPr>
        </p:nvSpPr>
        <p:spPr/>
        <p:txBody>
          <a:bodyPr/>
          <a:lstStyle/>
          <a:p>
            <a:fld id="{607B2701-B948-4F78-A110-622E06925402}" type="slidenum">
              <a:rPr lang="en-GB" smtClean="0"/>
              <a:t>7</a:t>
            </a:fld>
            <a:endParaRPr lang="en-GB"/>
          </a:p>
        </p:txBody>
      </p:sp>
    </p:spTree>
    <p:extLst>
      <p:ext uri="{BB962C8B-B14F-4D97-AF65-F5344CB8AC3E}">
        <p14:creationId xmlns:p14="http://schemas.microsoft.com/office/powerpoint/2010/main" val="3101143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1F18E3CE-04C8-4436-86C3-C866B224F49B}" type="slidenum">
              <a:rPr lang="nl-NL" smtClean="0"/>
              <a:t>8</a:t>
            </a:fld>
            <a:endParaRPr lang="nl-NL"/>
          </a:p>
        </p:txBody>
      </p:sp>
    </p:spTree>
    <p:extLst>
      <p:ext uri="{BB962C8B-B14F-4D97-AF65-F5344CB8AC3E}">
        <p14:creationId xmlns:p14="http://schemas.microsoft.com/office/powerpoint/2010/main" val="3798538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1F18E3CE-04C8-4436-86C3-C866B224F49B}" type="slidenum">
              <a:rPr lang="nl-NL" smtClean="0"/>
              <a:t>9</a:t>
            </a:fld>
            <a:endParaRPr lang="nl-NL"/>
          </a:p>
        </p:txBody>
      </p:sp>
    </p:spTree>
    <p:extLst>
      <p:ext uri="{BB962C8B-B14F-4D97-AF65-F5344CB8AC3E}">
        <p14:creationId xmlns:p14="http://schemas.microsoft.com/office/powerpoint/2010/main" val="126120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3F4A59-224E-4DDC-9865-0AC9BA1FC8B3}" type="slidenum">
              <a:rPr lang="nl-NL" smtClean="0"/>
              <a:t>11</a:t>
            </a:fld>
            <a:endParaRPr lang="nl-NL"/>
          </a:p>
        </p:txBody>
      </p:sp>
    </p:spTree>
    <p:extLst>
      <p:ext uri="{BB962C8B-B14F-4D97-AF65-F5344CB8AC3E}">
        <p14:creationId xmlns:p14="http://schemas.microsoft.com/office/powerpoint/2010/main" val="240268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C3F4A59-224E-4DDC-9865-0AC9BA1FC8B3}" type="slidenum">
              <a:rPr lang="nl-NL" smtClean="0"/>
              <a:t>12</a:t>
            </a:fld>
            <a:endParaRPr lang="nl-NL"/>
          </a:p>
        </p:txBody>
      </p:sp>
    </p:spTree>
    <p:extLst>
      <p:ext uri="{BB962C8B-B14F-4D97-AF65-F5344CB8AC3E}">
        <p14:creationId xmlns:p14="http://schemas.microsoft.com/office/powerpoint/2010/main" val="1005666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fld id="{607B2701-B948-4F78-A110-622E06925402}" type="slidenum">
              <a:rPr lang="en-GB" smtClean="0"/>
              <a:t>13</a:t>
            </a:fld>
            <a:endParaRPr lang="en-GB"/>
          </a:p>
        </p:txBody>
      </p:sp>
    </p:spTree>
    <p:extLst>
      <p:ext uri="{BB962C8B-B14F-4D97-AF65-F5344CB8AC3E}">
        <p14:creationId xmlns:p14="http://schemas.microsoft.com/office/powerpoint/2010/main" val="3241490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23E3FE-7A27-4578-9493-6FEC41535058}"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pPr/>
              <a:t>‹nr.›</a:t>
            </a:fld>
            <a:r>
              <a:rPr lang="en-GB" dirty="0" smtClean="0"/>
              <a:t>/43</a:t>
            </a:r>
            <a:endParaRPr lang="en-GB"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020421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7DA734-27FB-451A-A75A-83C2B4207746}"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3633297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E53750A-44F5-4ECB-8A72-E2C823DBA024}"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3747429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nl-NL" smtClean="0"/>
              <a:t>Klik om de stijl te bewerken</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l-NL" smtClean="0"/>
              <a:t>Klik om de ondertitelstijl van het model te bewerken</a:t>
            </a:r>
            <a:endParaRPr lang="en-US" dirty="0"/>
          </a:p>
        </p:txBody>
      </p:sp>
      <p:sp>
        <p:nvSpPr>
          <p:cNvPr id="4" name="Date Placeholder 3"/>
          <p:cNvSpPr>
            <a:spLocks noGrp="1"/>
          </p:cNvSpPr>
          <p:nvPr>
            <p:ph type="dt" sz="half" idx="10"/>
          </p:nvPr>
        </p:nvSpPr>
        <p:spPr/>
        <p:txBody>
          <a:bodyPr/>
          <a:lstStyle/>
          <a:p>
            <a:fld id="{5C366E63-84DA-4F48-8418-CAB122C1400B}"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688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Content Placeholder 2"/>
          <p:cNvSpPr>
            <a:spLocks noGrp="1"/>
          </p:cNvSpPr>
          <p:nvPr>
            <p:ph idx="1"/>
          </p:nvPr>
        </p:nvSpPr>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71E941D-A79A-4187-920C-90FBEDCF5D89}"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3178057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ekop">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nl-NL" smtClean="0"/>
              <a:t>Klik om de stijl te bewerken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Tekststijl van het model bewerken</a:t>
            </a:r>
          </a:p>
        </p:txBody>
      </p:sp>
      <p:sp>
        <p:nvSpPr>
          <p:cNvPr id="4" name="Date Placeholder 3"/>
          <p:cNvSpPr>
            <a:spLocks noGrp="1"/>
          </p:cNvSpPr>
          <p:nvPr>
            <p:ph type="dt" sz="half" idx="10"/>
          </p:nvPr>
        </p:nvSpPr>
        <p:spPr/>
        <p:txBody>
          <a:bodyPr/>
          <a:lstStyle/>
          <a:p>
            <a:fld id="{600FD84B-04D1-45BD-AEF4-8709CB5F3383}"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005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nl-NL" smtClean="0"/>
              <a:t>Klik om de stijl te bewerken</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Date Placeholder 4"/>
          <p:cNvSpPr>
            <a:spLocks noGrp="1"/>
          </p:cNvSpPr>
          <p:nvPr>
            <p:ph type="dt" sz="half" idx="10"/>
          </p:nvPr>
        </p:nvSpPr>
        <p:spPr/>
        <p:txBody>
          <a:bodyPr/>
          <a:lstStyle/>
          <a:p>
            <a:fld id="{0FD74561-ADB5-477E-AB0E-51A4F94CBEC5}" type="datetime1">
              <a:rPr lang="en-GB" smtClean="0"/>
              <a:t>20/08/2019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1410107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nl-NL" smtClean="0"/>
              <a:t>Klik om de stijl te bewerken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Content Placeholder 3"/>
          <p:cNvSpPr>
            <a:spLocks noGrp="1"/>
          </p:cNvSpPr>
          <p:nvPr>
            <p:ph sz="half" idx="2"/>
          </p:nvPr>
        </p:nvSpPr>
        <p:spPr>
          <a:xfrm>
            <a:off x="1097280" y="2582334"/>
            <a:ext cx="4937760" cy="3378200"/>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Content Placeholder 5"/>
          <p:cNvSpPr>
            <a:spLocks noGrp="1"/>
          </p:cNvSpPr>
          <p:nvPr>
            <p:ph sz="quarter" idx="4"/>
          </p:nvPr>
        </p:nvSpPr>
        <p:spPr>
          <a:xfrm>
            <a:off x="6217920" y="2582334"/>
            <a:ext cx="4937760" cy="3378200"/>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7" name="Date Placeholder 6"/>
          <p:cNvSpPr>
            <a:spLocks noGrp="1"/>
          </p:cNvSpPr>
          <p:nvPr>
            <p:ph type="dt" sz="half" idx="10"/>
          </p:nvPr>
        </p:nvSpPr>
        <p:spPr/>
        <p:txBody>
          <a:bodyPr/>
          <a:lstStyle/>
          <a:p>
            <a:fld id="{DB3DD701-1030-4E11-B810-4BCBCFB2DDE3}" type="datetime1">
              <a:rPr lang="en-GB" smtClean="0"/>
              <a:t>20/08/2019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1037415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Date Placeholder 2"/>
          <p:cNvSpPr>
            <a:spLocks noGrp="1"/>
          </p:cNvSpPr>
          <p:nvPr>
            <p:ph type="dt" sz="half" idx="10"/>
          </p:nvPr>
        </p:nvSpPr>
        <p:spPr/>
        <p:txBody>
          <a:bodyPr/>
          <a:lstStyle/>
          <a:p>
            <a:fld id="{B055B0CC-36E8-44B0-A641-9DD6DCF600F6}" type="datetime1">
              <a:rPr lang="en-GB" smtClean="0"/>
              <a:t>20/08/2019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31273364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g">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18F234F-29B5-4167-A412-FFC695669DC4}" type="datetime1">
              <a:rPr lang="en-GB" smtClean="0"/>
              <a:t>20/08/2019</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483144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Inhoud met bijschrift">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nl-NL" smtClean="0"/>
              <a:t>Klik om de stijl te bewerken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Tekststijl van het model bewerken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8F5A64-B602-4DA5-B04B-4122469D863A}" type="datetime1">
              <a:rPr lang="en-GB" smtClean="0"/>
              <a:t>20/08/2019</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4043788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5232D1-1448-4884-A7E6-06911EF9F90D}"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7" name="Slide Number Placeholder 5"/>
          <p:cNvSpPr>
            <a:spLocks noGrp="1"/>
          </p:cNvSpPr>
          <p:nvPr>
            <p:ph type="sldNum" sz="quarter" idx="12"/>
          </p:nvPr>
        </p:nvSpPr>
        <p:spPr>
          <a:xfrm>
            <a:off x="9900458" y="6459785"/>
            <a:ext cx="1312025" cy="365125"/>
          </a:xfrm>
        </p:spPr>
        <p:txBody>
          <a:bodyPr/>
          <a:lstStyle/>
          <a:p>
            <a:fld id="{40B35E35-8AB1-46C1-9C13-38EECD22E9F3}" type="slidenum">
              <a:rPr lang="en-GB" smtClean="0"/>
              <a:pPr/>
              <a:t>‹nr.›</a:t>
            </a:fld>
            <a:r>
              <a:rPr lang="en-GB" dirty="0" smtClean="0"/>
              <a:t>/43</a:t>
            </a:r>
            <a:endParaRPr lang="en-GB" dirty="0"/>
          </a:p>
        </p:txBody>
      </p:sp>
    </p:spTree>
    <p:extLst>
      <p:ext uri="{BB962C8B-B14F-4D97-AF65-F5344CB8AC3E}">
        <p14:creationId xmlns:p14="http://schemas.microsoft.com/office/powerpoint/2010/main" val="34373206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Afbeelding met bijschrift">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nl-NL" smtClean="0"/>
              <a:t>Klik om de stijl te bewerken</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l-NL" smtClean="0"/>
              <a:t>Klik op het pictogram als u een afbeelding wilt toevoegen</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Tekststijl van het model bewerken</a:t>
            </a:r>
          </a:p>
        </p:txBody>
      </p:sp>
      <p:sp>
        <p:nvSpPr>
          <p:cNvPr id="5" name="Date Placeholder 4"/>
          <p:cNvSpPr>
            <a:spLocks noGrp="1"/>
          </p:cNvSpPr>
          <p:nvPr>
            <p:ph type="dt" sz="half" idx="10"/>
          </p:nvPr>
        </p:nvSpPr>
        <p:spPr/>
        <p:txBody>
          <a:bodyPr/>
          <a:lstStyle/>
          <a:p>
            <a:fld id="{62A26826-E423-43AA-906C-F98AE6C824AB}" type="datetime1">
              <a:rPr lang="en-GB" smtClean="0"/>
              <a:t>20/08/2019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16237511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Klik om de stijl te bewerken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740F9983-E382-4DAE-A9A3-10B6828565ED}"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227690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e titel en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nl-NL" smtClean="0"/>
              <a:t>Klik om de stijl te bewerken</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10"/>
          </p:nvPr>
        </p:nvSpPr>
        <p:spPr/>
        <p:txBody>
          <a:bodyPr/>
          <a:lstStyle/>
          <a:p>
            <a:fld id="{F813A64B-7147-4F73-B554-2C8433A2FA31}"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pPr/>
              <a:t>‹nr.›</a:t>
            </a:fld>
            <a:r>
              <a:rPr lang="en-GB" smtClean="0"/>
              <a:t>/43</a:t>
            </a:r>
            <a:endParaRPr lang="en-GB" dirty="0"/>
          </a:p>
        </p:txBody>
      </p:sp>
    </p:spTree>
    <p:extLst>
      <p:ext uri="{BB962C8B-B14F-4D97-AF65-F5344CB8AC3E}">
        <p14:creationId xmlns:p14="http://schemas.microsoft.com/office/powerpoint/2010/main" val="914711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75E16AB-0375-4B35-84F0-DAE2E4293007}" type="datetime1">
              <a:rPr lang="en-GB" smtClean="0"/>
              <a:t>20/08/2019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B35E35-8AB1-46C1-9C13-38EECD22E9F3}" type="slidenum">
              <a:rPr lang="en-GB" smtClean="0"/>
              <a:t>‹nr.›</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447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3F61A03-0220-4B23-95F5-88DB9B257C7F}" type="datetime1">
              <a:rPr lang="en-GB" smtClean="0"/>
              <a:t>20/08/2019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1721992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E673AE-55E0-4056-AC8A-21D9871F5458}" type="datetime1">
              <a:rPr lang="en-GB" smtClean="0"/>
              <a:t>20/08/2019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1718932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73849DB-73F2-40CF-B4A2-1D6931F3B47D}" type="datetime1">
              <a:rPr lang="en-GB" smtClean="0"/>
              <a:t>20/08/2019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1538470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ACC2A48-C76C-4456-9C68-65AF336B23DF}" type="datetime1">
              <a:rPr lang="en-GB" smtClean="0"/>
              <a:t>20/08/2019</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3182120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59CD9FD-6D0B-4ED2-BBAB-55695C38FE27}" type="datetime1">
              <a:rPr lang="en-GB" smtClean="0"/>
              <a:t>20/08/2019</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0B35E35-8AB1-46C1-9C13-38EECD22E9F3}" type="slidenum">
              <a:rPr lang="en-GB" smtClean="0"/>
              <a:t>‹nr.›</a:t>
            </a:fld>
            <a:endParaRPr lang="en-GB"/>
          </a:p>
        </p:txBody>
      </p:sp>
    </p:spTree>
    <p:extLst>
      <p:ext uri="{BB962C8B-B14F-4D97-AF65-F5344CB8AC3E}">
        <p14:creationId xmlns:p14="http://schemas.microsoft.com/office/powerpoint/2010/main" val="96636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B8E6542-FACE-4C59-A70E-482042AB0ACE}" type="datetime1">
              <a:rPr lang="en-GB" smtClean="0"/>
              <a:t>20/08/2019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0B35E35-8AB1-46C1-9C13-38EECD22E9F3}" type="slidenum">
              <a:rPr lang="en-GB" smtClean="0"/>
              <a:t>‹nr.›</a:t>
            </a:fld>
            <a:endParaRPr lang="en-GB"/>
          </a:p>
        </p:txBody>
      </p:sp>
    </p:spTree>
    <p:extLst>
      <p:ext uri="{BB962C8B-B14F-4D97-AF65-F5344CB8AC3E}">
        <p14:creationId xmlns:p14="http://schemas.microsoft.com/office/powerpoint/2010/main" val="1621918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6D796E2-7A79-452D-8A10-81DE6F498DB2}" type="datetime1">
              <a:rPr lang="en-GB" smtClean="0"/>
              <a:t>20/08/2019</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B35E35-8AB1-46C1-9C13-38EECD22E9F3}" type="slidenum">
              <a:rPr lang="en-GB" smtClean="0"/>
              <a:pPr/>
              <a:t>‹nr.›</a:t>
            </a:fld>
            <a:r>
              <a:rPr lang="en-GB" dirty="0" smtClean="0"/>
              <a:t>/43</a:t>
            </a:r>
            <a:endParaRPr lang="en-GB"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60954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nl-NL" smtClean="0"/>
              <a:t>Klik om de stijl te bewerken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8ED12B9-1CE1-43CD-B855-AC722B05EE58}" type="datetime1">
              <a:rPr lang="en-GB" smtClean="0"/>
              <a:t>20/08/2019</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0B35E35-8AB1-46C1-9C13-38EECD22E9F3}" type="slidenum">
              <a:rPr lang="en-GB" smtClean="0"/>
              <a:pPr/>
              <a:t>‹nr.›</a:t>
            </a:fld>
            <a:r>
              <a:rPr lang="en-GB" smtClean="0"/>
              <a:t>/43</a:t>
            </a:r>
            <a:endParaRPr lang="en-GB"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77089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ocs.microsoft.com/en-us/dotnet/csharp/" TargetMode="External"/><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3.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Application</a:t>
            </a:r>
            <a:br>
              <a:rPr lang="en-GB" dirty="0" smtClean="0"/>
            </a:br>
            <a:r>
              <a:rPr lang="en-GB" dirty="0" smtClean="0"/>
              <a:t>Development</a:t>
            </a:r>
            <a:br>
              <a:rPr lang="en-GB" dirty="0" smtClean="0"/>
            </a:br>
            <a:r>
              <a:rPr lang="en-GB" dirty="0" smtClean="0"/>
              <a:t>Orienting – Week </a:t>
            </a:r>
            <a:r>
              <a:rPr lang="en-GB" dirty="0"/>
              <a:t>1</a:t>
            </a:r>
          </a:p>
        </p:txBody>
      </p:sp>
      <p:sp>
        <p:nvSpPr>
          <p:cNvPr id="3" name="Subtitle 2"/>
          <p:cNvSpPr>
            <a:spLocks noGrp="1"/>
          </p:cNvSpPr>
          <p:nvPr>
            <p:ph type="subTitle" idx="1"/>
          </p:nvPr>
        </p:nvSpPr>
        <p:spPr/>
        <p:txBody>
          <a:bodyPr/>
          <a:lstStyle/>
          <a:p>
            <a:r>
              <a:rPr lang="en-GB" dirty="0" smtClean="0"/>
              <a:t>Introduction</a:t>
            </a:r>
            <a:endParaRPr lang="en-GB" dirty="0"/>
          </a:p>
        </p:txBody>
      </p:sp>
    </p:spTree>
    <p:extLst>
      <p:ext uri="{BB962C8B-B14F-4D97-AF65-F5344CB8AC3E}">
        <p14:creationId xmlns:p14="http://schemas.microsoft.com/office/powerpoint/2010/main" val="3412579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p:txBody>
          <a:bodyPr/>
          <a:lstStyle/>
          <a:p>
            <a:endParaRPr lang="en-GB"/>
          </a:p>
        </p:txBody>
      </p:sp>
      <p:pic>
        <p:nvPicPr>
          <p:cNvPr id="4" name="Picture 2" descr="C:\Users\874156\Desktop\jxGUf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858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38172394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Intro: </a:t>
            </a:r>
            <a:r>
              <a:rPr lang="nl-NL" dirty="0" err="1" smtClean="0"/>
              <a:t>What</a:t>
            </a:r>
            <a:r>
              <a:rPr lang="nl-NL" dirty="0" smtClean="0"/>
              <a:t> is a computer?</a:t>
            </a:r>
            <a:endParaRPr lang="nl-NL" dirty="0"/>
          </a:p>
        </p:txBody>
      </p:sp>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900" y="2610513"/>
            <a:ext cx="5106198" cy="3345624"/>
          </a:xfrm>
          <a:prstGeom prst="rect">
            <a:avLst/>
          </a:prstGeom>
        </p:spPr>
      </p:pic>
      <p:pic>
        <p:nvPicPr>
          <p:cNvPr id="6"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3744256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Intro: </a:t>
            </a:r>
            <a:r>
              <a:rPr lang="nl-NL" dirty="0" err="1" smtClean="0"/>
              <a:t>What</a:t>
            </a:r>
            <a:r>
              <a:rPr lang="nl-NL" dirty="0" smtClean="0"/>
              <a:t> is a computer?</a:t>
            </a:r>
            <a:endParaRPr lang="nl-NL" dirty="0"/>
          </a:p>
        </p:txBody>
      </p:sp>
      <p:sp>
        <p:nvSpPr>
          <p:cNvPr id="3" name="Content Placeholder 2"/>
          <p:cNvSpPr>
            <a:spLocks noGrp="1"/>
          </p:cNvSpPr>
          <p:nvPr>
            <p:ph idx="1"/>
          </p:nvPr>
        </p:nvSpPr>
        <p:spPr>
          <a:xfrm>
            <a:off x="581192" y="2180497"/>
            <a:ext cx="11029615" cy="1593482"/>
          </a:xfrm>
        </p:spPr>
        <p:txBody>
          <a:bodyPr anchor="t"/>
          <a:lstStyle/>
          <a:p>
            <a:pPr marL="0" indent="0">
              <a:buNone/>
            </a:pPr>
            <a:r>
              <a:rPr lang="en-US" sz="2000" i="1" dirty="0"/>
              <a:t>A computer is a device that can be instructed to carry out arbitrary sequences of arithmetic or logical operations automatically. The ability of computers to follow generalized sets of operations, called programs, enables them to perform an extremely wide range of tasks</a:t>
            </a:r>
            <a:r>
              <a:rPr lang="en-US" sz="2000" i="1" dirty="0" smtClean="0"/>
              <a:t>.  	</a:t>
            </a:r>
          </a:p>
          <a:p>
            <a:pPr marL="0" indent="0" algn="r">
              <a:buNone/>
            </a:pPr>
            <a:r>
              <a:rPr lang="en-US" sz="2000" dirty="0" smtClean="0"/>
              <a:t>							</a:t>
            </a:r>
            <a:r>
              <a:rPr lang="en-US" sz="2000" i="1" dirty="0" smtClean="0"/>
              <a:t>(source: Wikipedia)</a:t>
            </a:r>
            <a:endParaRPr lang="nl-NL" sz="2000" i="1" dirty="0" smtClean="0"/>
          </a:p>
        </p:txBody>
      </p:sp>
      <p:pic>
        <p:nvPicPr>
          <p:cNvPr id="6" name="Afbeelding 5"/>
          <p:cNvPicPr>
            <a:picLocks noChangeAspect="1"/>
          </p:cNvPicPr>
          <p:nvPr/>
        </p:nvPicPr>
        <p:blipFill rotWithShape="1">
          <a:blip r:embed="rId3">
            <a:extLst>
              <a:ext uri="{28A0092B-C50C-407E-A947-70E740481C1C}">
                <a14:useLocalDpi xmlns:a14="http://schemas.microsoft.com/office/drawing/2010/main" val="0"/>
              </a:ext>
            </a:extLst>
          </a:blip>
          <a:srcRect t="20902" b="12013"/>
          <a:stretch/>
        </p:blipFill>
        <p:spPr>
          <a:xfrm>
            <a:off x="2047874" y="4007246"/>
            <a:ext cx="8096250" cy="1948891"/>
          </a:xfrm>
          <a:prstGeom prst="rect">
            <a:avLst/>
          </a:prstGeom>
        </p:spPr>
      </p:pic>
      <p:pic>
        <p:nvPicPr>
          <p:cNvPr id="7"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257440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Intro: </a:t>
            </a:r>
            <a:br>
              <a:rPr lang="nl-NL" dirty="0" smtClean="0"/>
            </a:br>
            <a:r>
              <a:rPr lang="nl-NL" dirty="0" smtClean="0"/>
              <a:t>Programming a computer</a:t>
            </a:r>
            <a:endParaRPr lang="nl-NL" dirty="0"/>
          </a:p>
        </p:txBody>
      </p:sp>
      <p:pic>
        <p:nvPicPr>
          <p:cNvPr id="6" name="Content Placeholder 5"/>
          <p:cNvPicPr>
            <a:picLocks noGrp="1" noChangeAspect="1"/>
          </p:cNvPicPr>
          <p:nvPr>
            <p:ph idx="1"/>
          </p:nvPr>
        </p:nvPicPr>
        <p:blipFill>
          <a:blip r:embed="rId3"/>
          <a:stretch>
            <a:fillRect/>
          </a:stretch>
        </p:blipFill>
        <p:spPr>
          <a:xfrm>
            <a:off x="2227760" y="2087210"/>
            <a:ext cx="7313537" cy="4022725"/>
          </a:xfrm>
          <a:prstGeom prst="rect">
            <a:avLst/>
          </a:prstGeom>
        </p:spPr>
      </p:pic>
      <p:sp>
        <p:nvSpPr>
          <p:cNvPr id="3" name="Rechthoek 2"/>
          <p:cNvSpPr/>
          <p:nvPr/>
        </p:nvSpPr>
        <p:spPr>
          <a:xfrm>
            <a:off x="9089136" y="4663440"/>
            <a:ext cx="768096" cy="1097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156438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Programming Languages</a:t>
            </a:r>
            <a:endParaRPr lang="en-GB" dirty="0"/>
          </a:p>
        </p:txBody>
      </p:sp>
      <p:sp>
        <p:nvSpPr>
          <p:cNvPr id="3" name="Content Placeholder 2"/>
          <p:cNvSpPr>
            <a:spLocks noGrp="1"/>
          </p:cNvSpPr>
          <p:nvPr>
            <p:ph idx="1"/>
          </p:nvPr>
        </p:nvSpPr>
        <p:spPr/>
        <p:txBody>
          <a:bodyPr>
            <a:normAutofit/>
          </a:bodyPr>
          <a:lstStyle/>
          <a:p>
            <a:endParaRPr lang="en-GB"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7" name="Picture 2" descr="http://codeinstitute.net/wp-content/uploads/2014/07/ift105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8119" y="1737360"/>
            <a:ext cx="7316721" cy="439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0490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err="1" smtClean="0"/>
              <a:t>Hello</a:t>
            </a:r>
            <a:r>
              <a:rPr lang="nl-NL" dirty="0" smtClean="0"/>
              <a:t>, </a:t>
            </a:r>
            <a:r>
              <a:rPr lang="nl-NL" dirty="0" err="1" smtClean="0"/>
              <a:t>world</a:t>
            </a:r>
            <a:r>
              <a:rPr lang="nl-NL" dirty="0" smtClean="0"/>
              <a:t>!</a:t>
            </a:r>
            <a:endParaRPr lang="nl-NL" dirty="0"/>
          </a:p>
        </p:txBody>
      </p:sp>
      <p:pic>
        <p:nvPicPr>
          <p:cNvPr id="7" name="Afbeelding 6"/>
          <p:cNvPicPr>
            <a:picLocks noChangeAspect="1"/>
          </p:cNvPicPr>
          <p:nvPr/>
        </p:nvPicPr>
        <p:blipFill rotWithShape="1">
          <a:blip r:embed="rId2" cstate="print">
            <a:extLst>
              <a:ext uri="{28A0092B-C50C-407E-A947-70E740481C1C}">
                <a14:useLocalDpi xmlns:a14="http://schemas.microsoft.com/office/drawing/2010/main" val="0"/>
              </a:ext>
            </a:extLst>
          </a:blip>
          <a:srcRect t="10285" b="4635"/>
          <a:stretch/>
        </p:blipFill>
        <p:spPr>
          <a:xfrm>
            <a:off x="5179151" y="286603"/>
            <a:ext cx="5195655" cy="6209992"/>
          </a:xfrm>
          <a:prstGeom prst="rect">
            <a:avLst/>
          </a:prstGeom>
        </p:spPr>
      </p:pic>
      <p:pic>
        <p:nvPicPr>
          <p:cNvPr id="10"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3491884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Programming Languages (cont.)</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400" dirty="0" smtClean="0"/>
              <a:t> Every programming language has:</a:t>
            </a:r>
            <a:endParaRPr lang="en-US" sz="2400" dirty="0"/>
          </a:p>
          <a:p>
            <a:pPr lvl="1">
              <a:buFont typeface="Wingdings" panose="05000000000000000000" pitchFamily="2" charset="2"/>
              <a:buChar char="§"/>
            </a:pPr>
            <a:r>
              <a:rPr lang="en-US" sz="2200" u="sng" dirty="0" smtClean="0"/>
              <a:t>Syntax</a:t>
            </a:r>
            <a:r>
              <a:rPr lang="en-US" sz="2200" dirty="0" smtClean="0"/>
              <a:t>: how do you write it? (structure or form of the code to be written)</a:t>
            </a:r>
            <a:endParaRPr lang="en-US" sz="2200" dirty="0"/>
          </a:p>
          <a:p>
            <a:pPr lvl="1">
              <a:buFont typeface="Wingdings" panose="05000000000000000000" pitchFamily="2" charset="2"/>
              <a:buChar char="§"/>
            </a:pPr>
            <a:r>
              <a:rPr lang="en-US" sz="2200" u="sng" dirty="0" smtClean="0"/>
              <a:t>Semantics</a:t>
            </a:r>
            <a:r>
              <a:rPr lang="en-US" sz="2200" dirty="0" smtClean="0"/>
              <a:t>: what does it mean? (meaning or interpretation of the code to be written)</a:t>
            </a:r>
            <a:endParaRPr lang="en-US" sz="2200" dirty="0"/>
          </a:p>
          <a:p>
            <a:pPr lvl="1">
              <a:buFont typeface="Wingdings" panose="05000000000000000000" pitchFamily="2" charset="2"/>
              <a:buChar char="§"/>
            </a:pPr>
            <a:r>
              <a:rPr lang="en-US" sz="2200" u="sng" dirty="0" smtClean="0"/>
              <a:t>Pragmatics</a:t>
            </a:r>
            <a:r>
              <a:rPr lang="en-US" sz="2200" dirty="0" smtClean="0"/>
              <a:t>: how useful is it? (usage of the code to be written)</a:t>
            </a:r>
          </a:p>
          <a:p>
            <a:pPr lvl="1">
              <a:buFont typeface="Wingdings" panose="05000000000000000000" pitchFamily="2" charset="2"/>
              <a:buChar char="§"/>
            </a:pPr>
            <a:endParaRPr lang="en-US" sz="2200" dirty="0"/>
          </a:p>
          <a:p>
            <a:endParaRPr lang="en-GB"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48847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Programming Languages (cont.)</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400" dirty="0" smtClean="0"/>
              <a:t> </a:t>
            </a:r>
            <a:r>
              <a:rPr lang="en-GB" sz="2400" dirty="0" smtClean="0"/>
              <a:t>Task: could be a complete program or part of it</a:t>
            </a:r>
            <a:endParaRPr lang="nl-NL" sz="2200" dirty="0"/>
          </a:p>
          <a:p>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
        <p:nvSpPr>
          <p:cNvPr id="15" name="Rounded Rectangle 14"/>
          <p:cNvSpPr/>
          <p:nvPr/>
        </p:nvSpPr>
        <p:spPr>
          <a:xfrm>
            <a:off x="1905169" y="2690073"/>
            <a:ext cx="1728192" cy="1080120"/>
          </a:xfrm>
          <a:prstGeom prst="roundRect">
            <a:avLst/>
          </a:prstGeom>
          <a:solidFill>
            <a:sysClr val="window" lastClr="FFFFFF"/>
          </a:solidFill>
          <a:ln w="26425"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nsolas" panose="020B0609020204030204" pitchFamily="49" charset="0"/>
              </a:rPr>
              <a:t>Input</a:t>
            </a:r>
            <a:endParaRPr kumimoji="0" lang="nl-NL" sz="1800" b="0" i="0" u="none" strike="noStrike" kern="0" cap="none" spc="0" normalizeH="0" baseline="0" noProof="0" dirty="0" smtClean="0">
              <a:ln>
                <a:noFill/>
              </a:ln>
              <a:solidFill>
                <a:prstClr val="black"/>
              </a:solidFill>
              <a:effectLst/>
              <a:uLnTx/>
              <a:uFillTx/>
              <a:latin typeface="Consolas" panose="020B0609020204030204" pitchFamily="49" charset="0"/>
            </a:endParaRPr>
          </a:p>
        </p:txBody>
      </p:sp>
      <p:sp>
        <p:nvSpPr>
          <p:cNvPr id="16" name="Rounded Rectangle 15"/>
          <p:cNvSpPr/>
          <p:nvPr/>
        </p:nvSpPr>
        <p:spPr>
          <a:xfrm>
            <a:off x="5038717" y="2690073"/>
            <a:ext cx="1728192" cy="1080120"/>
          </a:xfrm>
          <a:prstGeom prst="roundRect">
            <a:avLst/>
          </a:prstGeom>
          <a:solidFill>
            <a:sysClr val="window" lastClr="FFFFFF"/>
          </a:solidFill>
          <a:ln w="26425"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nsolas" panose="020B0609020204030204" pitchFamily="49" charset="0"/>
              </a:rPr>
              <a:t>Task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nsolas" panose="020B0609020204030204" pitchFamily="49" charset="0"/>
              </a:rPr>
              <a:t>(Process Data)</a:t>
            </a:r>
            <a:endParaRPr kumimoji="0" lang="nl-NL" sz="1800" b="0" i="0" u="none" strike="noStrike" kern="0" cap="none" spc="0" normalizeH="0" baseline="0" noProof="0" dirty="0" smtClean="0">
              <a:ln>
                <a:noFill/>
              </a:ln>
              <a:solidFill>
                <a:prstClr val="black"/>
              </a:solidFill>
              <a:effectLst/>
              <a:uLnTx/>
              <a:uFillTx/>
              <a:latin typeface="Consolas" panose="020B0609020204030204" pitchFamily="49" charset="0"/>
            </a:endParaRPr>
          </a:p>
        </p:txBody>
      </p:sp>
      <p:sp>
        <p:nvSpPr>
          <p:cNvPr id="17" name="Rounded Rectangle 16"/>
          <p:cNvSpPr/>
          <p:nvPr/>
        </p:nvSpPr>
        <p:spPr>
          <a:xfrm>
            <a:off x="8172266" y="2690073"/>
            <a:ext cx="1728192" cy="1080120"/>
          </a:xfrm>
          <a:prstGeom prst="roundRect">
            <a:avLst/>
          </a:prstGeom>
          <a:solidFill>
            <a:sysClr val="window" lastClr="FFFFFF"/>
          </a:solidFill>
          <a:ln w="26425"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nsolas" panose="020B0609020204030204" pitchFamily="49" charset="0"/>
              </a:rPr>
              <a:t>Output</a:t>
            </a:r>
            <a:endParaRPr kumimoji="0" lang="nl-NL" sz="1800" b="0" i="0" u="none" strike="noStrike" kern="0" cap="none" spc="0" normalizeH="0" baseline="0" noProof="0" dirty="0" smtClean="0">
              <a:ln>
                <a:noFill/>
              </a:ln>
              <a:solidFill>
                <a:prstClr val="black"/>
              </a:solidFill>
              <a:effectLst/>
              <a:uLnTx/>
              <a:uFillTx/>
              <a:latin typeface="Consolas" panose="020B0609020204030204" pitchFamily="49" charset="0"/>
            </a:endParaRPr>
          </a:p>
        </p:txBody>
      </p:sp>
      <p:sp>
        <p:nvSpPr>
          <p:cNvPr id="18" name="Rounded Rectangle 17"/>
          <p:cNvSpPr/>
          <p:nvPr/>
        </p:nvSpPr>
        <p:spPr>
          <a:xfrm>
            <a:off x="5038717" y="4426953"/>
            <a:ext cx="1728192" cy="1080120"/>
          </a:xfrm>
          <a:prstGeom prst="roundRect">
            <a:avLst/>
          </a:prstGeom>
          <a:solidFill>
            <a:sysClr val="window" lastClr="FFFFFF"/>
          </a:solidFill>
          <a:ln w="26425"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onsolas" panose="020B0609020204030204" pitchFamily="49" charset="0"/>
              </a:rPr>
              <a:t>Error</a:t>
            </a:r>
            <a:endParaRPr kumimoji="0" lang="nl-NL" sz="1800" b="0" i="0" u="none" strike="noStrike" kern="0" cap="none" spc="0" normalizeH="0" baseline="0" noProof="0" dirty="0" smtClean="0">
              <a:ln>
                <a:noFill/>
              </a:ln>
              <a:solidFill>
                <a:prstClr val="black"/>
              </a:solidFill>
              <a:effectLst/>
              <a:uLnTx/>
              <a:uFillTx/>
              <a:latin typeface="Consolas" panose="020B0609020204030204" pitchFamily="49" charset="0"/>
            </a:endParaRPr>
          </a:p>
        </p:txBody>
      </p:sp>
      <p:cxnSp>
        <p:nvCxnSpPr>
          <p:cNvPr id="19" name="Straight Arrow Connector 18"/>
          <p:cNvCxnSpPr>
            <a:stCxn id="15" idx="3"/>
            <a:endCxn id="16" idx="1"/>
          </p:cNvCxnSpPr>
          <p:nvPr/>
        </p:nvCxnSpPr>
        <p:spPr>
          <a:xfrm>
            <a:off x="3633361" y="3230133"/>
            <a:ext cx="1405356" cy="0"/>
          </a:xfrm>
          <a:prstGeom prst="straightConnector1">
            <a:avLst/>
          </a:prstGeom>
          <a:noFill/>
          <a:ln w="9525" cap="flat" cmpd="sng" algn="ctr">
            <a:solidFill>
              <a:srgbClr val="4F81BD"/>
            </a:solidFill>
            <a:prstDash val="solid"/>
            <a:tailEnd type="triangle"/>
          </a:ln>
          <a:effectLst/>
        </p:spPr>
      </p:cxnSp>
      <p:cxnSp>
        <p:nvCxnSpPr>
          <p:cNvPr id="20" name="Straight Arrow Connector 19"/>
          <p:cNvCxnSpPr>
            <a:stCxn id="16" idx="3"/>
            <a:endCxn id="17" idx="1"/>
          </p:cNvCxnSpPr>
          <p:nvPr/>
        </p:nvCxnSpPr>
        <p:spPr>
          <a:xfrm>
            <a:off x="6766909" y="3230133"/>
            <a:ext cx="1405357" cy="0"/>
          </a:xfrm>
          <a:prstGeom prst="straightConnector1">
            <a:avLst/>
          </a:prstGeom>
          <a:noFill/>
          <a:ln w="9525" cap="flat" cmpd="sng" algn="ctr">
            <a:solidFill>
              <a:srgbClr val="4F81BD"/>
            </a:solidFill>
            <a:prstDash val="solid"/>
            <a:tailEnd type="triangle"/>
          </a:ln>
          <a:effectLst/>
        </p:spPr>
      </p:cxnSp>
      <p:cxnSp>
        <p:nvCxnSpPr>
          <p:cNvPr id="21" name="Straight Arrow Connector 20"/>
          <p:cNvCxnSpPr>
            <a:stCxn id="16" idx="2"/>
            <a:endCxn id="18" idx="0"/>
          </p:cNvCxnSpPr>
          <p:nvPr/>
        </p:nvCxnSpPr>
        <p:spPr>
          <a:xfrm>
            <a:off x="5902813" y="3770193"/>
            <a:ext cx="0" cy="656760"/>
          </a:xfrm>
          <a:prstGeom prst="straightConnector1">
            <a:avLst/>
          </a:prstGeom>
          <a:noFill/>
          <a:ln w="9525" cap="flat" cmpd="sng" algn="ctr">
            <a:solidFill>
              <a:srgbClr val="C0504D"/>
            </a:solidFill>
            <a:prstDash val="solid"/>
            <a:tailEnd type="triangle"/>
          </a:ln>
          <a:effectLst/>
        </p:spPr>
      </p:cxnSp>
    </p:spTree>
    <p:extLst>
      <p:ext uri="{BB962C8B-B14F-4D97-AF65-F5344CB8AC3E}">
        <p14:creationId xmlns:p14="http://schemas.microsoft.com/office/powerpoint/2010/main" val="307403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46990"/>
            <a:ext cx="1219200" cy="1219200"/>
          </a:xfrm>
          <a:prstGeom prst="rect">
            <a:avLst/>
          </a:prstGeom>
        </p:spPr>
      </p:pic>
      <p:sp>
        <p:nvSpPr>
          <p:cNvPr id="8" name="Content Placeholder 2"/>
          <p:cNvSpPr txBox="1">
            <a:spLocks/>
          </p:cNvSpPr>
          <p:nvPr/>
        </p:nvSpPr>
        <p:spPr>
          <a:xfrm>
            <a:off x="1097280" y="1851307"/>
            <a:ext cx="101152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smtClean="0"/>
              <a:t> Input 2 numbers. By clicking a button, the program calculates their sum. Output the answer.</a:t>
            </a:r>
          </a:p>
          <a:p>
            <a:pPr>
              <a:buFont typeface="Arial" panose="020B0604020202020204" pitchFamily="34" charset="0"/>
              <a:buChar char="•"/>
            </a:pPr>
            <a:r>
              <a:rPr lang="en-US" sz="2200" dirty="0" smtClean="0"/>
              <a:t> Input 2 numbers, one for the price of an article and one for an amount to buy. By clicking a button, the program calculates the total price. Output the answer. </a:t>
            </a:r>
          </a:p>
          <a:p>
            <a:pPr>
              <a:buFont typeface="Arial" panose="020B0604020202020204" pitchFamily="34" charset="0"/>
              <a:buChar char="•"/>
            </a:pPr>
            <a:endParaRPr lang="en-US" sz="2200" dirty="0" smtClean="0"/>
          </a:p>
          <a:p>
            <a:pPr>
              <a:buFont typeface="Arial" panose="020B0604020202020204" pitchFamily="34" charset="0"/>
              <a:buChar char="•"/>
            </a:pPr>
            <a:r>
              <a:rPr lang="en-US" sz="2200" dirty="0" smtClean="0"/>
              <a:t> How would you do these tasks?</a:t>
            </a:r>
          </a:p>
          <a:p>
            <a:pPr>
              <a:buFont typeface="Arial" panose="020B0604020202020204" pitchFamily="34" charset="0"/>
              <a:buChar char="•"/>
            </a:pPr>
            <a:r>
              <a:rPr lang="en-US" sz="2200" dirty="0" smtClean="0"/>
              <a:t> These tasks require user input. Can be done with Windows Forms Application.</a:t>
            </a:r>
          </a:p>
          <a:p>
            <a:pPr marL="0" indent="0">
              <a:buNone/>
            </a:pPr>
            <a:endParaRPr lang="en-GB" sz="2200" dirty="0"/>
          </a:p>
        </p:txBody>
      </p:sp>
    </p:spTree>
    <p:extLst>
      <p:ext uri="{BB962C8B-B14F-4D97-AF65-F5344CB8AC3E}">
        <p14:creationId xmlns:p14="http://schemas.microsoft.com/office/powerpoint/2010/main" val="159526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(cont.)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46990"/>
            <a:ext cx="1219200" cy="1219200"/>
          </a:xfrm>
          <a:prstGeom prst="rect">
            <a:avLst/>
          </a:prstGeom>
        </p:spPr>
      </p:pic>
      <p:sp>
        <p:nvSpPr>
          <p:cNvPr id="8" name="Content Placeholder 2"/>
          <p:cNvSpPr txBox="1">
            <a:spLocks/>
          </p:cNvSpPr>
          <p:nvPr/>
        </p:nvSpPr>
        <p:spPr>
          <a:xfrm>
            <a:off x="1097280" y="1851307"/>
            <a:ext cx="101152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a:t> </a:t>
            </a:r>
            <a:r>
              <a:rPr lang="en-US" sz="2200" dirty="0" smtClean="0"/>
              <a:t>There is given a </a:t>
            </a:r>
            <a:r>
              <a:rPr lang="en-US" sz="2200" dirty="0" err="1" smtClean="0"/>
              <a:t>textfile</a:t>
            </a:r>
            <a:r>
              <a:rPr lang="en-US" sz="2200" dirty="0" smtClean="0"/>
              <a:t> with several lines of data. The first line contains the account number of a company. On the next lines, for each employee, there is an account number and a salary. A program reads all lines from the file and transfers the corresponding salary from the company’s account to the employee’s account. </a:t>
            </a:r>
          </a:p>
          <a:p>
            <a:pPr marL="0" indent="0">
              <a:buNone/>
            </a:pPr>
            <a:endParaRPr lang="en-US" sz="2200" dirty="0" smtClean="0"/>
          </a:p>
          <a:p>
            <a:pPr>
              <a:buFont typeface="Arial" panose="020B0604020202020204" pitchFamily="34" charset="0"/>
              <a:buChar char="•"/>
            </a:pPr>
            <a:r>
              <a:rPr lang="en-US" sz="2200" dirty="0" smtClean="0"/>
              <a:t> How would you do this task? </a:t>
            </a:r>
          </a:p>
          <a:p>
            <a:pPr>
              <a:buFont typeface="Arial" panose="020B0604020202020204" pitchFamily="34" charset="0"/>
              <a:buChar char="•"/>
            </a:pPr>
            <a:r>
              <a:rPr lang="en-US" sz="2200" dirty="0" smtClean="0"/>
              <a:t> This task does not require user input; for example, it can be started in the night. Can be done with another kind of program (e.g. a script).</a:t>
            </a:r>
            <a:endParaRPr lang="en-GB" sz="2200" dirty="0"/>
          </a:p>
        </p:txBody>
      </p:sp>
    </p:spTree>
    <p:extLst>
      <p:ext uri="{BB962C8B-B14F-4D97-AF65-F5344CB8AC3E}">
        <p14:creationId xmlns:p14="http://schemas.microsoft.com/office/powerpoint/2010/main" val="228683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Your</a:t>
            </a:r>
            <a:r>
              <a:rPr lang="nl-NL" dirty="0" smtClean="0"/>
              <a:t> Teacher</a:t>
            </a:r>
            <a:endParaRPr lang="nl-NL" dirty="0"/>
          </a:p>
        </p:txBody>
      </p:sp>
      <p:sp>
        <p:nvSpPr>
          <p:cNvPr id="3" name="Content Placeholder 2"/>
          <p:cNvSpPr>
            <a:spLocks noGrp="1"/>
          </p:cNvSpPr>
          <p:nvPr>
            <p:ph idx="1"/>
          </p:nvPr>
        </p:nvSpPr>
        <p:spPr/>
        <p:txBody>
          <a:bodyPr/>
          <a:lstStyle/>
          <a:p>
            <a:endParaRPr lang="nl-NL" sz="2200" dirty="0" smtClean="0"/>
          </a:p>
          <a:p>
            <a:pPr>
              <a:buFont typeface="Wingdings" panose="05000000000000000000" pitchFamily="2" charset="2"/>
              <a:buChar char="§"/>
            </a:pPr>
            <a:r>
              <a:rPr lang="nl-NL" sz="2200" dirty="0" smtClean="0"/>
              <a:t>Mr. </a:t>
            </a:r>
            <a:r>
              <a:rPr lang="nl-NL" sz="2200" dirty="0" err="1" smtClean="0"/>
              <a:t>Basjan</a:t>
            </a:r>
            <a:r>
              <a:rPr lang="nl-NL" sz="2200" dirty="0" smtClean="0"/>
              <a:t> Schouwenaars (</a:t>
            </a:r>
            <a:r>
              <a:rPr lang="nl-NL" sz="2200" dirty="0" err="1" smtClean="0"/>
              <a:t>scwnrs</a:t>
            </a:r>
            <a:r>
              <a:rPr lang="nl-NL" sz="2200" dirty="0" smtClean="0"/>
              <a:t>)</a:t>
            </a:r>
          </a:p>
          <a:p>
            <a:pPr>
              <a:buFont typeface="Wingdings" panose="05000000000000000000" pitchFamily="2" charset="2"/>
              <a:buChar char="§"/>
            </a:pPr>
            <a:r>
              <a:rPr lang="nl-NL" sz="2200" dirty="0" smtClean="0"/>
              <a:t>b.schouwenaars@fontys.nl</a:t>
            </a:r>
          </a:p>
          <a:p>
            <a:pPr>
              <a:buFont typeface="Wingdings" panose="05000000000000000000" pitchFamily="2" charset="2"/>
              <a:buChar char="§"/>
            </a:pPr>
            <a:r>
              <a:rPr lang="nl-NL" sz="2200" dirty="0" smtClean="0"/>
              <a:t>Room 2.41</a:t>
            </a:r>
          </a:p>
          <a:p>
            <a:endParaRPr lang="nl-NL" dirty="0"/>
          </a:p>
        </p:txBody>
      </p:sp>
    </p:spTree>
    <p:extLst>
      <p:ext uri="{BB962C8B-B14F-4D97-AF65-F5344CB8AC3E}">
        <p14:creationId xmlns:p14="http://schemas.microsoft.com/office/powerpoint/2010/main" val="1517206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How do you learn how to program?</a:t>
            </a:r>
            <a:endParaRPr lang="nl-NL" dirty="0"/>
          </a:p>
        </p:txBody>
      </p:sp>
      <p:sp>
        <p:nvSpPr>
          <p:cNvPr id="3" name="Content Placeholder 2"/>
          <p:cNvSpPr>
            <a:spLocks noGrp="1"/>
          </p:cNvSpPr>
          <p:nvPr>
            <p:ph idx="1"/>
          </p:nvPr>
        </p:nvSpPr>
        <p:spPr>
          <a:xfrm>
            <a:off x="611672" y="1976709"/>
            <a:ext cx="11029615" cy="4189615"/>
          </a:xfrm>
        </p:spPr>
        <p:txBody>
          <a:bodyPr>
            <a:normAutofit/>
          </a:bodyPr>
          <a:lstStyle/>
          <a:p>
            <a:pPr lvl="3">
              <a:buFont typeface="Wingdings" panose="05000000000000000000" pitchFamily="2" charset="2"/>
              <a:buChar char="§"/>
            </a:pPr>
            <a:r>
              <a:rPr lang="nl-NL" sz="2200" dirty="0" smtClean="0"/>
              <a:t> Do all the </a:t>
            </a:r>
            <a:r>
              <a:rPr lang="nl-NL" sz="2200" dirty="0" err="1" smtClean="0"/>
              <a:t>exercises</a:t>
            </a:r>
            <a:r>
              <a:rPr lang="nl-NL" sz="2200" dirty="0" smtClean="0"/>
              <a:t> </a:t>
            </a:r>
            <a:r>
              <a:rPr lang="nl-NL" sz="2200" dirty="0" err="1" smtClean="0"/>
              <a:t>yourself</a:t>
            </a:r>
            <a:endParaRPr lang="nl-NL" sz="2200" dirty="0"/>
          </a:p>
          <a:p>
            <a:pPr lvl="3">
              <a:buFont typeface="Wingdings" panose="05000000000000000000" pitchFamily="2" charset="2"/>
              <a:buChar char="§"/>
            </a:pPr>
            <a:endParaRPr lang="nl-NL" sz="2200" dirty="0" smtClean="0"/>
          </a:p>
          <a:p>
            <a:pPr lvl="3">
              <a:buFont typeface="Wingdings" panose="05000000000000000000" pitchFamily="2" charset="2"/>
              <a:buChar char="§"/>
            </a:pPr>
            <a:r>
              <a:rPr lang="nl-NL" sz="2200" dirty="0" smtClean="0"/>
              <a:t> </a:t>
            </a:r>
            <a:r>
              <a:rPr lang="nl-NL" sz="2200" dirty="0" err="1" smtClean="0"/>
              <a:t>Ask</a:t>
            </a:r>
            <a:r>
              <a:rPr lang="nl-NL" sz="2200" dirty="0" smtClean="0"/>
              <a:t> questions but do </a:t>
            </a:r>
            <a:r>
              <a:rPr lang="nl-NL" sz="2200" dirty="0" err="1" smtClean="0"/>
              <a:t>not</a:t>
            </a:r>
            <a:r>
              <a:rPr lang="nl-NL" sz="2200" dirty="0" smtClean="0"/>
              <a:t> </a:t>
            </a:r>
            <a:r>
              <a:rPr lang="nl-NL" sz="2200" dirty="0" err="1" smtClean="0"/>
              <a:t>expect</a:t>
            </a:r>
            <a:r>
              <a:rPr lang="nl-NL" sz="2200" dirty="0" smtClean="0"/>
              <a:t> ‘ready made’ </a:t>
            </a:r>
            <a:r>
              <a:rPr lang="nl-NL" sz="2200" dirty="0" err="1" smtClean="0"/>
              <a:t>answers</a:t>
            </a:r>
            <a:endParaRPr lang="nl-NL" sz="2200" dirty="0" smtClean="0"/>
          </a:p>
          <a:p>
            <a:pPr lvl="3">
              <a:buFont typeface="Wingdings" panose="05000000000000000000" pitchFamily="2" charset="2"/>
              <a:buChar char="§"/>
            </a:pPr>
            <a:endParaRPr lang="nl-NL" sz="2200" dirty="0"/>
          </a:p>
          <a:p>
            <a:pPr lvl="3">
              <a:buFont typeface="Wingdings" panose="05000000000000000000" pitchFamily="2" charset="2"/>
              <a:buChar char="§"/>
            </a:pPr>
            <a:r>
              <a:rPr lang="nl-NL" sz="2200" dirty="0" smtClean="0"/>
              <a:t> </a:t>
            </a:r>
            <a:r>
              <a:rPr lang="nl-NL" sz="2200" dirty="0" err="1" smtClean="0"/>
              <a:t>Use</a:t>
            </a:r>
            <a:r>
              <a:rPr lang="nl-NL" sz="2200" dirty="0" smtClean="0"/>
              <a:t> </a:t>
            </a:r>
            <a:r>
              <a:rPr lang="nl-NL" sz="2200" dirty="0" err="1" smtClean="0"/>
              <a:t>every</a:t>
            </a:r>
            <a:r>
              <a:rPr lang="nl-NL" sz="2200" dirty="0" smtClean="0"/>
              <a:t> resource </a:t>
            </a:r>
            <a:r>
              <a:rPr lang="nl-NL" sz="2200" dirty="0" err="1" smtClean="0"/>
              <a:t>available</a:t>
            </a:r>
            <a:endParaRPr lang="nl-NL" sz="2200" dirty="0" smtClean="0"/>
          </a:p>
          <a:p>
            <a:pPr lvl="3">
              <a:buFont typeface="Wingdings" panose="05000000000000000000" pitchFamily="2" charset="2"/>
              <a:buChar char="§"/>
            </a:pPr>
            <a:endParaRPr lang="nl-NL" sz="2200" dirty="0"/>
          </a:p>
          <a:p>
            <a:pPr lvl="3">
              <a:buFont typeface="Wingdings" panose="05000000000000000000" pitchFamily="2" charset="2"/>
              <a:buChar char="§"/>
            </a:pPr>
            <a:r>
              <a:rPr lang="nl-NL" sz="2200" dirty="0" smtClean="0"/>
              <a:t> “</a:t>
            </a:r>
            <a:r>
              <a:rPr lang="nl-NL" sz="2200" dirty="0" err="1" smtClean="0"/>
              <a:t>Borrow</a:t>
            </a:r>
            <a:r>
              <a:rPr lang="nl-NL" sz="2200" dirty="0" smtClean="0"/>
              <a:t>” </a:t>
            </a:r>
            <a:r>
              <a:rPr lang="nl-NL" sz="2200" dirty="0" err="1" smtClean="0"/>
              <a:t>anything</a:t>
            </a:r>
            <a:r>
              <a:rPr lang="nl-NL" sz="2200" dirty="0" smtClean="0"/>
              <a:t> </a:t>
            </a:r>
            <a:r>
              <a:rPr lang="nl-NL" sz="2200" dirty="0" err="1" smtClean="0"/>
              <a:t>you</a:t>
            </a:r>
            <a:r>
              <a:rPr lang="nl-NL" sz="2200" dirty="0" smtClean="0"/>
              <a:t> want, but </a:t>
            </a:r>
            <a:r>
              <a:rPr lang="nl-NL" sz="2200" dirty="0" err="1" smtClean="0"/>
              <a:t>always</a:t>
            </a:r>
            <a:r>
              <a:rPr lang="nl-NL" sz="2200" dirty="0" smtClean="0"/>
              <a:t> </a:t>
            </a:r>
            <a:r>
              <a:rPr lang="nl-NL" sz="2200" dirty="0" err="1" smtClean="0"/>
              <a:t>understand</a:t>
            </a:r>
            <a:r>
              <a:rPr lang="nl-NL" sz="2200" dirty="0" smtClean="0"/>
              <a:t> </a:t>
            </a:r>
            <a:r>
              <a:rPr lang="nl-NL" sz="2200" dirty="0" err="1" smtClean="0"/>
              <a:t>what</a:t>
            </a:r>
            <a:r>
              <a:rPr lang="nl-NL" sz="2200" dirty="0" smtClean="0"/>
              <a:t> </a:t>
            </a:r>
            <a:r>
              <a:rPr lang="nl-NL" sz="2200" dirty="0" err="1" smtClean="0"/>
              <a:t>you’re</a:t>
            </a:r>
            <a:r>
              <a:rPr lang="nl-NL" sz="2200" dirty="0" smtClean="0"/>
              <a:t> </a:t>
            </a:r>
            <a:r>
              <a:rPr lang="nl-NL" sz="2200" dirty="0" err="1" smtClean="0"/>
              <a:t>doing</a:t>
            </a:r>
            <a:r>
              <a:rPr lang="nl-NL" sz="2200" dirty="0" smtClean="0"/>
              <a:t>!</a:t>
            </a:r>
          </a:p>
          <a:p>
            <a:pPr lvl="3">
              <a:buFont typeface="Wingdings" panose="05000000000000000000" pitchFamily="2" charset="2"/>
              <a:buChar char="§"/>
            </a:pPr>
            <a:endParaRPr lang="nl-NL" sz="2200" dirty="0" smtClean="0"/>
          </a:p>
          <a:p>
            <a:pPr lvl="3">
              <a:buFont typeface="Wingdings" panose="05000000000000000000" pitchFamily="2" charset="2"/>
              <a:buChar char="§"/>
            </a:pPr>
            <a:r>
              <a:rPr lang="nl-NL" sz="2200" dirty="0" smtClean="0"/>
              <a:t> </a:t>
            </a:r>
            <a:r>
              <a:rPr lang="nl-NL" sz="2200" dirty="0" err="1" smtClean="0"/>
              <a:t>Struggle</a:t>
            </a:r>
            <a:r>
              <a:rPr lang="nl-NL" sz="2200" dirty="0" smtClean="0"/>
              <a:t> a lot but don’t give up!</a:t>
            </a:r>
          </a:p>
        </p:txBody>
      </p:sp>
    </p:spTree>
    <p:extLst>
      <p:ext uri="{BB962C8B-B14F-4D97-AF65-F5344CB8AC3E}">
        <p14:creationId xmlns:p14="http://schemas.microsoft.com/office/powerpoint/2010/main" val="1928430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p:txBody>
          <a:bodyPr/>
          <a:lstStyle/>
          <a:p>
            <a:endParaRPr lang="en-GB"/>
          </a:p>
        </p:txBody>
      </p:sp>
      <p:pic>
        <p:nvPicPr>
          <p:cNvPr id="4" name="Picture 2" descr="C:\Users\874156\Desktop\jxGUf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767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Statements</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200" dirty="0" smtClean="0"/>
              <a:t> Programs are composed of statements (tasks) which are executed in order</a:t>
            </a:r>
            <a:endParaRPr lang="en-GB" sz="2200" dirty="0"/>
          </a:p>
          <a:p>
            <a:pPr>
              <a:buFont typeface="Arial" panose="020B0604020202020204" pitchFamily="34" charset="0"/>
              <a:buChar char="•"/>
            </a:pPr>
            <a:r>
              <a:rPr lang="en-GB" sz="2200" dirty="0" smtClean="0"/>
              <a:t> For example, consider the task of cooking dinner; you would have to:</a:t>
            </a:r>
          </a:p>
          <a:p>
            <a:pPr lvl="1">
              <a:buFont typeface="Wingdings" panose="05000000000000000000" pitchFamily="2" charset="2"/>
              <a:buChar char="§"/>
            </a:pPr>
            <a:r>
              <a:rPr lang="en-GB" sz="2200" dirty="0" smtClean="0"/>
              <a:t>Search for a recipe </a:t>
            </a:r>
          </a:p>
          <a:p>
            <a:pPr lvl="1">
              <a:buFont typeface="Wingdings" panose="05000000000000000000" pitchFamily="2" charset="2"/>
              <a:buChar char="§"/>
            </a:pPr>
            <a:r>
              <a:rPr lang="en-GB" sz="2200" dirty="0" smtClean="0"/>
              <a:t>Check if you have all the necessary ingredients</a:t>
            </a:r>
          </a:p>
          <a:p>
            <a:pPr lvl="1">
              <a:buFont typeface="Wingdings" panose="05000000000000000000" pitchFamily="2" charset="2"/>
              <a:buChar char="§"/>
            </a:pPr>
            <a:r>
              <a:rPr lang="en-GB" sz="2200" dirty="0" smtClean="0"/>
              <a:t>If not, buy them from a shop</a:t>
            </a:r>
          </a:p>
          <a:p>
            <a:pPr lvl="1">
              <a:buFont typeface="Wingdings" panose="05000000000000000000" pitchFamily="2" charset="2"/>
              <a:buChar char="§"/>
            </a:pPr>
            <a:r>
              <a:rPr lang="en-GB" sz="2200" dirty="0" smtClean="0"/>
              <a:t>Follow the steps of the recipe</a:t>
            </a:r>
          </a:p>
          <a:p>
            <a:pPr lvl="1">
              <a:buFont typeface="Wingdings" panose="05000000000000000000" pitchFamily="2" charset="2"/>
              <a:buChar char="§"/>
            </a:pPr>
            <a:r>
              <a:rPr lang="en-GB" sz="2200" dirty="0" smtClean="0"/>
              <a:t>Enjoy your dinner</a:t>
            </a:r>
          </a:p>
          <a:p>
            <a:pPr>
              <a:buFont typeface="Arial" panose="020B0604020202020204" pitchFamily="34" charset="0"/>
              <a:buChar char="•"/>
            </a:pPr>
            <a:r>
              <a:rPr lang="en-GB" sz="2200" dirty="0" smtClean="0"/>
              <a:t> The steps are followed sequentially (one after the other).</a:t>
            </a:r>
          </a:p>
          <a:p>
            <a:pPr lvl="1">
              <a:buFont typeface="Wingdings" panose="05000000000000000000" pitchFamily="2" charset="2"/>
              <a:buChar char="§"/>
            </a:pPr>
            <a:r>
              <a:rPr lang="en-GB" sz="2200" dirty="0"/>
              <a:t> </a:t>
            </a:r>
            <a:r>
              <a:rPr lang="en-GB" sz="2200" dirty="0" smtClean="0"/>
              <a:t>You are also using other tasks (going to the shop, following steps of a recipe).</a:t>
            </a:r>
            <a:endParaRPr lang="en-GB" sz="2200" dirty="0"/>
          </a:p>
          <a:p>
            <a:pPr>
              <a:buFont typeface="Arial" panose="020B0604020202020204" pitchFamily="34" charset="0"/>
              <a:buChar char="•"/>
            </a:pPr>
            <a:endParaRPr lang="en-GB" sz="2200" dirty="0" smtClean="0"/>
          </a:p>
          <a:p>
            <a:pPr>
              <a:buFont typeface="Arial" panose="020B0604020202020204" pitchFamily="34" charset="0"/>
              <a:buChar char="•"/>
            </a:pPr>
            <a:endParaRPr lang="en-GB" sz="2200" dirty="0"/>
          </a:p>
          <a:p>
            <a:pPr>
              <a:buFont typeface="Arial" panose="020B0604020202020204" pitchFamily="34" charset="0"/>
              <a:buChar char="•"/>
            </a:pPr>
            <a:endParaRPr lang="en-GB" sz="2200" dirty="0" smtClean="0"/>
          </a:p>
          <a:p>
            <a:pPr>
              <a:buFont typeface="Arial" panose="020B0604020202020204" pitchFamily="34" charset="0"/>
              <a:buChar char="•"/>
            </a:pPr>
            <a:endParaRPr lang="en-GB" sz="2200" dirty="0" smtClean="0"/>
          </a:p>
          <a:p>
            <a:pPr>
              <a:buFont typeface="Arial" panose="020B0604020202020204" pitchFamily="34" charset="0"/>
              <a:buChar char="•"/>
            </a:pPr>
            <a:endParaRPr lang="en-GB" sz="2200" dirty="0"/>
          </a:p>
          <a:p>
            <a:pPr>
              <a:buFont typeface="Arial" panose="020B0604020202020204" pitchFamily="34" charset="0"/>
              <a:buChar char="•"/>
            </a:pPr>
            <a:endParaRPr lang="en-GB"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138569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Statements (cont.)</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200" dirty="0" smtClean="0"/>
              <a:t> Possible statements:</a:t>
            </a:r>
          </a:p>
          <a:p>
            <a:pPr lvl="1">
              <a:buFont typeface="Wingdings" panose="05000000000000000000" pitchFamily="2" charset="2"/>
              <a:buChar char="§"/>
            </a:pPr>
            <a:r>
              <a:rPr lang="en-GB" sz="2200" dirty="0">
                <a:solidFill>
                  <a:schemeClr val="accent1">
                    <a:lumMod val="75000"/>
                  </a:schemeClr>
                </a:solidFill>
              </a:rPr>
              <a:t>V</a:t>
            </a:r>
            <a:r>
              <a:rPr lang="en-GB" sz="2200" dirty="0" smtClean="0">
                <a:solidFill>
                  <a:schemeClr val="accent1">
                    <a:lumMod val="75000"/>
                  </a:schemeClr>
                </a:solidFill>
              </a:rPr>
              <a:t>ariable declaration</a:t>
            </a:r>
          </a:p>
          <a:p>
            <a:pPr lvl="1">
              <a:buFont typeface="Wingdings" panose="05000000000000000000" pitchFamily="2" charset="2"/>
              <a:buChar char="§"/>
            </a:pPr>
            <a:r>
              <a:rPr lang="en-GB" sz="2200" dirty="0" smtClean="0">
                <a:solidFill>
                  <a:schemeClr val="accent1">
                    <a:lumMod val="75000"/>
                  </a:schemeClr>
                </a:solidFill>
              </a:rPr>
              <a:t>Assignment statement</a:t>
            </a:r>
          </a:p>
          <a:p>
            <a:pPr lvl="1">
              <a:buFont typeface="Wingdings" panose="05000000000000000000" pitchFamily="2" charset="2"/>
              <a:buChar char="§"/>
            </a:pPr>
            <a:r>
              <a:rPr lang="en-GB" sz="2200" dirty="0" smtClean="0">
                <a:solidFill>
                  <a:schemeClr val="accent1">
                    <a:lumMod val="75000"/>
                  </a:schemeClr>
                </a:solidFill>
              </a:rPr>
              <a:t>Empty statement</a:t>
            </a:r>
          </a:p>
          <a:p>
            <a:pPr lvl="1">
              <a:buFont typeface="Wingdings" panose="05000000000000000000" pitchFamily="2" charset="2"/>
              <a:buChar char="§"/>
            </a:pPr>
            <a:r>
              <a:rPr lang="en-GB" sz="2200" dirty="0" smtClean="0">
                <a:solidFill>
                  <a:schemeClr val="accent1">
                    <a:lumMod val="75000"/>
                  </a:schemeClr>
                </a:solidFill>
              </a:rPr>
              <a:t>Compound statement</a:t>
            </a:r>
          </a:p>
          <a:p>
            <a:pPr lvl="1">
              <a:buFont typeface="Wingdings" panose="05000000000000000000" pitchFamily="2" charset="2"/>
              <a:buChar char="§"/>
            </a:pPr>
            <a:r>
              <a:rPr lang="en-GB" sz="2200" dirty="0" smtClean="0"/>
              <a:t>If-statement and if-else-statement</a:t>
            </a:r>
          </a:p>
          <a:p>
            <a:pPr lvl="1">
              <a:buFont typeface="Wingdings" panose="05000000000000000000" pitchFamily="2" charset="2"/>
              <a:buChar char="§"/>
            </a:pPr>
            <a:r>
              <a:rPr lang="en-GB" sz="2200" dirty="0" smtClean="0"/>
              <a:t>While-statement</a:t>
            </a:r>
          </a:p>
          <a:p>
            <a:pPr lvl="1">
              <a:buFont typeface="Wingdings" panose="05000000000000000000" pitchFamily="2" charset="2"/>
              <a:buChar char="§"/>
            </a:pPr>
            <a:r>
              <a:rPr lang="en-GB" sz="2200" dirty="0" smtClean="0"/>
              <a:t>For-statement</a:t>
            </a:r>
          </a:p>
          <a:p>
            <a:pPr lvl="1">
              <a:buFont typeface="Wingdings" panose="05000000000000000000" pitchFamily="2" charset="2"/>
              <a:buChar char="§"/>
            </a:pPr>
            <a:r>
              <a:rPr lang="en-GB" sz="2200" dirty="0" err="1" smtClean="0"/>
              <a:t>Foreach</a:t>
            </a:r>
            <a:r>
              <a:rPr lang="en-GB" sz="2200" dirty="0" smtClean="0"/>
              <a:t>-statement</a:t>
            </a:r>
          </a:p>
          <a:p>
            <a:pPr lvl="1">
              <a:buFont typeface="Wingdings" panose="05000000000000000000" pitchFamily="2" charset="2"/>
              <a:buChar char="§"/>
            </a:pPr>
            <a:r>
              <a:rPr lang="en-GB" sz="2200" dirty="0" smtClean="0"/>
              <a:t>And more….</a:t>
            </a:r>
            <a:endParaRPr lang="en-GB" sz="2200" dirty="0"/>
          </a:p>
          <a:p>
            <a:pPr>
              <a:buFont typeface="Arial" panose="020B0604020202020204" pitchFamily="34" charset="0"/>
              <a:buChar char="•"/>
            </a:pPr>
            <a:endParaRPr lang="en-GB" sz="2200" dirty="0" smtClean="0"/>
          </a:p>
          <a:p>
            <a:pPr>
              <a:buFont typeface="Arial" panose="020B0604020202020204" pitchFamily="34" charset="0"/>
              <a:buChar char="•"/>
            </a:pPr>
            <a:endParaRPr lang="en-GB" sz="2200" dirty="0"/>
          </a:p>
          <a:p>
            <a:pPr>
              <a:buFont typeface="Arial" panose="020B0604020202020204" pitchFamily="34" charset="0"/>
              <a:buChar char="•"/>
            </a:pPr>
            <a:endParaRPr lang="en-GB" sz="2200" dirty="0" smtClean="0"/>
          </a:p>
          <a:p>
            <a:pPr>
              <a:buFont typeface="Arial" panose="020B0604020202020204" pitchFamily="34" charset="0"/>
              <a:buChar char="•"/>
            </a:pPr>
            <a:endParaRPr lang="en-GB" sz="2200" dirty="0" smtClean="0"/>
          </a:p>
          <a:p>
            <a:pPr>
              <a:buFont typeface="Arial" panose="020B0604020202020204" pitchFamily="34" charset="0"/>
              <a:buChar char="•"/>
            </a:pPr>
            <a:endParaRPr lang="en-GB" sz="2200" dirty="0"/>
          </a:p>
          <a:p>
            <a:pPr>
              <a:buFont typeface="Arial" panose="020B0604020202020204" pitchFamily="34" charset="0"/>
              <a:buChar char="•"/>
            </a:pPr>
            <a:endParaRPr lang="en-GB" sz="2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3430622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Syntax</a:t>
            </a:r>
            <a:endParaRPr lang="en-GB" dirty="0"/>
          </a:p>
        </p:txBody>
      </p:sp>
      <p:sp>
        <p:nvSpPr>
          <p:cNvPr id="5" name="Content Placeholder 4"/>
          <p:cNvSpPr>
            <a:spLocks noGrp="1"/>
          </p:cNvSpPr>
          <p:nvPr>
            <p:ph idx="1"/>
          </p:nvPr>
        </p:nvSpPr>
        <p:spPr/>
        <p:txBody>
          <a:bodyPr>
            <a:normAutofit/>
          </a:bodyPr>
          <a:lstStyle/>
          <a:p>
            <a:pPr>
              <a:buFont typeface="Arial" panose="020B0604020202020204" pitchFamily="34" charset="0"/>
              <a:buChar char="•"/>
            </a:pPr>
            <a:r>
              <a:rPr lang="en-US" sz="2200" dirty="0" smtClean="0"/>
              <a:t> Consider an identifier (i.e. a name to identify something)</a:t>
            </a:r>
          </a:p>
          <a:p>
            <a:pPr lvl="1">
              <a:buFont typeface="Wingdings" panose="05000000000000000000" pitchFamily="2" charset="2"/>
              <a:buChar char="§"/>
            </a:pPr>
            <a:r>
              <a:rPr lang="en-US" sz="2200" dirty="0" smtClean="0"/>
              <a:t>Syntax: consists of some alphanumeric characters or underscores; cannot start with a numeric character</a:t>
            </a:r>
            <a:endParaRPr lang="en-US" sz="2200" dirty="0"/>
          </a:p>
          <a:p>
            <a:pPr lvl="1">
              <a:buFont typeface="Wingdings" panose="05000000000000000000" pitchFamily="2" charset="2"/>
              <a:buChar char="§"/>
            </a:pPr>
            <a:r>
              <a:rPr lang="en-US" sz="2200" dirty="0"/>
              <a:t>Semantics: </a:t>
            </a:r>
            <a:r>
              <a:rPr lang="en-US" sz="2200" dirty="0" smtClean="0"/>
              <a:t>depends on the context it is used in (e.g. can represent a memory-place or a piece of code)</a:t>
            </a:r>
            <a:endParaRPr lang="en-US" sz="2200" dirty="0"/>
          </a:p>
          <a:p>
            <a:pPr lvl="1">
              <a:buFont typeface="Wingdings" panose="05000000000000000000" pitchFamily="2" charset="2"/>
              <a:buChar char="§"/>
            </a:pPr>
            <a:r>
              <a:rPr lang="en-US" sz="2200" dirty="0"/>
              <a:t>Pragmatics: clearly describes the </a:t>
            </a:r>
            <a:r>
              <a:rPr lang="en-US" sz="2200" dirty="0" smtClean="0"/>
              <a:t>element (for you as programmer; choose clear names)</a:t>
            </a:r>
            <a:endParaRPr lang="nl-NL" sz="2200" dirty="0"/>
          </a:p>
          <a:p>
            <a:endParaRPr lang="nl-NL"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Tree>
    <p:extLst>
      <p:ext uri="{BB962C8B-B14F-4D97-AF65-F5344CB8AC3E}">
        <p14:creationId xmlns:p14="http://schemas.microsoft.com/office/powerpoint/2010/main" val="4225592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a:t>
            </a:r>
            <a:endParaRPr lang="en-GB" dirty="0"/>
          </a:p>
        </p:txBody>
      </p:sp>
      <p:sp>
        <p:nvSpPr>
          <p:cNvPr id="3" name="Content Placeholder 2"/>
          <p:cNvSpPr>
            <a:spLocks noGrp="1"/>
          </p:cNvSpPr>
          <p:nvPr>
            <p:ph idx="1"/>
          </p:nvPr>
        </p:nvSpPr>
        <p:spPr/>
        <p:txBody>
          <a:bodyPr/>
          <a:lstStyle/>
          <a:p>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46990"/>
            <a:ext cx="1219200" cy="1219200"/>
          </a:xfrm>
          <a:prstGeom prst="rect">
            <a:avLst/>
          </a:prstGeom>
        </p:spPr>
      </p:pic>
      <p:sp>
        <p:nvSpPr>
          <p:cNvPr id="7" name="Rectangle 6"/>
          <p:cNvSpPr/>
          <p:nvPr/>
        </p:nvSpPr>
        <p:spPr>
          <a:xfrm>
            <a:off x="1097280" y="2154827"/>
            <a:ext cx="10115203" cy="3139321"/>
          </a:xfrm>
          <a:prstGeom prst="rect">
            <a:avLst/>
          </a:prstGeom>
          <a:ln>
            <a:solidFill>
              <a:schemeClr val="tx1"/>
            </a:solidFill>
          </a:ln>
        </p:spPr>
        <p:txBody>
          <a:bodyPr wrap="square">
            <a:spAutoFit/>
          </a:bodyPr>
          <a:lstStyle/>
          <a:p>
            <a:r>
              <a:rPr lang="nl-NL" sz="2200" dirty="0" smtClean="0">
                <a:solidFill>
                  <a:srgbClr val="0000FF"/>
                </a:solidFill>
                <a:highlight>
                  <a:srgbClr val="FFFFFF"/>
                </a:highlight>
                <a:latin typeface="Consolas"/>
              </a:rPr>
              <a:t>String </a:t>
            </a:r>
            <a:r>
              <a:rPr lang="nl-NL" sz="2200" dirty="0" err="1" smtClean="0">
                <a:solidFill>
                  <a:srgbClr val="000000"/>
                </a:solidFill>
                <a:highlight>
                  <a:srgbClr val="FFFFFF"/>
                </a:highlight>
                <a:latin typeface="Consolas"/>
              </a:rPr>
              <a:t>myName</a:t>
            </a:r>
            <a:r>
              <a:rPr lang="nl-NL" sz="2200" dirty="0" smtClean="0">
                <a:solidFill>
                  <a:srgbClr val="000000"/>
                </a:solidFill>
                <a:highlight>
                  <a:srgbClr val="FFFFFF"/>
                </a:highlight>
                <a:latin typeface="Consolas"/>
              </a:rPr>
              <a:t>; </a:t>
            </a:r>
            <a:r>
              <a:rPr lang="nl-NL" sz="2200" dirty="0" smtClean="0">
                <a:solidFill>
                  <a:srgbClr val="008000"/>
                </a:solidFill>
                <a:highlight>
                  <a:srgbClr val="FFFFFF"/>
                </a:highlight>
                <a:latin typeface="Consolas"/>
              </a:rPr>
              <a:t>//</a:t>
            </a:r>
            <a:r>
              <a:rPr lang="nl-NL" sz="2200" dirty="0" err="1" smtClean="0">
                <a:solidFill>
                  <a:srgbClr val="008000"/>
                </a:solidFill>
                <a:highlight>
                  <a:srgbClr val="FFFFFF"/>
                </a:highlight>
                <a:latin typeface="Consolas"/>
              </a:rPr>
              <a:t>the</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variable</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myName</a:t>
            </a:r>
            <a:r>
              <a:rPr lang="nl-NL" sz="2200" dirty="0" smtClean="0">
                <a:solidFill>
                  <a:srgbClr val="008000"/>
                </a:solidFill>
                <a:highlight>
                  <a:srgbClr val="FFFFFF"/>
                </a:highlight>
                <a:latin typeface="Consolas"/>
              </a:rPr>
              <a:t> is </a:t>
            </a:r>
            <a:r>
              <a:rPr lang="nl-NL" sz="2200" dirty="0" err="1" smtClean="0">
                <a:solidFill>
                  <a:srgbClr val="008000"/>
                </a:solidFill>
                <a:highlight>
                  <a:srgbClr val="FFFFFF"/>
                </a:highlight>
                <a:latin typeface="Consolas"/>
              </a:rPr>
              <a:t>declared</a:t>
            </a:r>
            <a:endParaRPr lang="nl-NL" sz="2200" dirty="0">
              <a:solidFill>
                <a:srgbClr val="000000"/>
              </a:solidFill>
              <a:highlight>
                <a:srgbClr val="FFFFFF"/>
              </a:highlight>
              <a:latin typeface="Consolas"/>
            </a:endParaRPr>
          </a:p>
          <a:p>
            <a:r>
              <a:rPr lang="en-US" sz="2200" dirty="0" err="1" smtClean="0">
                <a:solidFill>
                  <a:srgbClr val="000000"/>
                </a:solidFill>
                <a:highlight>
                  <a:srgbClr val="FFFFFF"/>
                </a:highlight>
                <a:latin typeface="Consolas"/>
              </a:rPr>
              <a:t>myName</a:t>
            </a:r>
            <a:r>
              <a:rPr lang="en-US" sz="2200" dirty="0" smtClean="0">
                <a:solidFill>
                  <a:srgbClr val="000000"/>
                </a:solidFill>
                <a:highlight>
                  <a:srgbClr val="FFFFFF"/>
                </a:highlight>
                <a:latin typeface="Consolas"/>
              </a:rPr>
              <a:t> = “Bob”; </a:t>
            </a:r>
          </a:p>
          <a:p>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the</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characters</a:t>
            </a:r>
            <a:r>
              <a:rPr lang="nl-NL" sz="2200" dirty="0" smtClean="0">
                <a:solidFill>
                  <a:srgbClr val="008000"/>
                </a:solidFill>
                <a:highlight>
                  <a:srgbClr val="FFFFFF"/>
                </a:highlight>
                <a:latin typeface="Consolas"/>
              </a:rPr>
              <a:t> “Bob” are </a:t>
            </a:r>
            <a:r>
              <a:rPr lang="nl-NL" sz="2200" dirty="0" err="1" smtClean="0">
                <a:solidFill>
                  <a:srgbClr val="008000"/>
                </a:solidFill>
                <a:highlight>
                  <a:srgbClr val="FFFFFF"/>
                </a:highlight>
                <a:latin typeface="Consolas"/>
              </a:rPr>
              <a:t>assigned</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to</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the</a:t>
            </a:r>
            <a:r>
              <a:rPr lang="nl-NL" sz="2200" dirty="0" smtClean="0">
                <a:solidFill>
                  <a:srgbClr val="008000"/>
                </a:solidFill>
                <a:highlight>
                  <a:srgbClr val="FFFFFF"/>
                </a:highlight>
                <a:latin typeface="Consolas"/>
              </a:rPr>
              <a:t> memory-</a:t>
            </a:r>
            <a:r>
              <a:rPr lang="nl-NL" sz="2200" dirty="0" err="1" smtClean="0">
                <a:solidFill>
                  <a:srgbClr val="008000"/>
                </a:solidFill>
                <a:highlight>
                  <a:srgbClr val="FFFFFF"/>
                </a:highlight>
                <a:latin typeface="Consolas"/>
              </a:rPr>
              <a:t>place</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associated</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with</a:t>
            </a:r>
            <a:r>
              <a:rPr lang="nl-NL" sz="2200" dirty="0" smtClean="0">
                <a:solidFill>
                  <a:srgbClr val="008000"/>
                </a:solidFill>
                <a:highlight>
                  <a:srgbClr val="FFFFFF"/>
                </a:highlight>
                <a:latin typeface="Consolas"/>
              </a:rPr>
              <a:t> </a:t>
            </a:r>
            <a:r>
              <a:rPr lang="nl-NL" sz="2200" dirty="0" err="1" smtClean="0">
                <a:solidFill>
                  <a:srgbClr val="008000"/>
                </a:solidFill>
                <a:highlight>
                  <a:srgbClr val="FFFFFF"/>
                </a:highlight>
                <a:latin typeface="Consolas"/>
              </a:rPr>
              <a:t>myName</a:t>
            </a:r>
            <a:r>
              <a:rPr lang="nl-NL" sz="2200" dirty="0" smtClean="0">
                <a:solidFill>
                  <a:srgbClr val="008000"/>
                </a:solidFill>
                <a:highlight>
                  <a:srgbClr val="FFFFFF"/>
                </a:highlight>
                <a:latin typeface="Consolas"/>
              </a:rPr>
              <a:t> */</a:t>
            </a:r>
            <a:endParaRPr lang="nl-NL" sz="2200" dirty="0">
              <a:solidFill>
                <a:srgbClr val="000000"/>
              </a:solidFill>
              <a:highlight>
                <a:srgbClr val="FFFFFF"/>
              </a:highlight>
              <a:latin typeface="Consolas"/>
            </a:endParaRPr>
          </a:p>
          <a:p>
            <a:endParaRPr lang="en-GB" sz="2200" dirty="0">
              <a:solidFill>
                <a:srgbClr val="000000"/>
              </a:solidFill>
              <a:highlight>
                <a:srgbClr val="FFFFFF"/>
              </a:highlight>
              <a:latin typeface="Consolas"/>
            </a:endParaRPr>
          </a:p>
          <a:p>
            <a:r>
              <a:rPr lang="nl-NL" sz="2200" dirty="0" smtClean="0">
                <a:solidFill>
                  <a:srgbClr val="0000FF"/>
                </a:solidFill>
                <a:highlight>
                  <a:srgbClr val="FFFFFF"/>
                </a:highlight>
                <a:latin typeface="Consolas"/>
              </a:rPr>
              <a:t>int</a:t>
            </a:r>
            <a:r>
              <a:rPr lang="nl-NL" sz="2200" dirty="0" smtClean="0">
                <a:solidFill>
                  <a:srgbClr val="000000"/>
                </a:solidFill>
                <a:highlight>
                  <a:srgbClr val="FFFFFF"/>
                </a:highlight>
                <a:latin typeface="Consolas"/>
              </a:rPr>
              <a:t> </a:t>
            </a:r>
            <a:r>
              <a:rPr lang="nl-NL" sz="2200" dirty="0" err="1" smtClean="0">
                <a:solidFill>
                  <a:srgbClr val="000000"/>
                </a:solidFill>
                <a:highlight>
                  <a:srgbClr val="FFFFFF"/>
                </a:highlight>
                <a:latin typeface="Consolas"/>
              </a:rPr>
              <a:t>myShoeSize</a:t>
            </a:r>
            <a:r>
              <a:rPr lang="nl-NL" sz="2200" dirty="0" smtClean="0">
                <a:solidFill>
                  <a:srgbClr val="000000"/>
                </a:solidFill>
                <a:highlight>
                  <a:srgbClr val="FFFFFF"/>
                </a:highlight>
                <a:latin typeface="Consolas"/>
              </a:rPr>
              <a:t> = 38;</a:t>
            </a:r>
          </a:p>
          <a:p>
            <a:endParaRPr lang="en-US" sz="2200" dirty="0">
              <a:solidFill>
                <a:srgbClr val="000000"/>
              </a:solidFill>
              <a:highlight>
                <a:srgbClr val="FFFFFF"/>
              </a:highlight>
              <a:latin typeface="Consolas"/>
            </a:endParaRPr>
          </a:p>
          <a:p>
            <a:r>
              <a:rPr lang="nl-NL" sz="2200" dirty="0">
                <a:solidFill>
                  <a:srgbClr val="0000FF"/>
                </a:solidFill>
                <a:highlight>
                  <a:srgbClr val="FFFFFF"/>
                </a:highlight>
                <a:latin typeface="Consolas"/>
              </a:rPr>
              <a:t>int</a:t>
            </a:r>
            <a:r>
              <a:rPr lang="nl-NL" sz="2200" dirty="0">
                <a:solidFill>
                  <a:srgbClr val="000000"/>
                </a:solidFill>
                <a:highlight>
                  <a:srgbClr val="FFFFFF"/>
                </a:highlight>
                <a:latin typeface="Consolas"/>
              </a:rPr>
              <a:t> </a:t>
            </a:r>
            <a:r>
              <a:rPr lang="nl-NL" sz="2200" dirty="0" err="1" smtClean="0">
                <a:solidFill>
                  <a:srgbClr val="000000"/>
                </a:solidFill>
                <a:highlight>
                  <a:srgbClr val="FFFFFF"/>
                </a:highlight>
                <a:latin typeface="Consolas"/>
              </a:rPr>
              <a:t>flupke</a:t>
            </a:r>
            <a:r>
              <a:rPr lang="nl-NL" sz="2200" dirty="0" smtClean="0">
                <a:solidFill>
                  <a:srgbClr val="000000"/>
                </a:solidFill>
                <a:highlight>
                  <a:srgbClr val="FFFFFF"/>
                </a:highlight>
                <a:latin typeface="Consolas"/>
              </a:rPr>
              <a:t> </a:t>
            </a:r>
            <a:r>
              <a:rPr lang="nl-NL" sz="2200" dirty="0">
                <a:solidFill>
                  <a:srgbClr val="000000"/>
                </a:solidFill>
                <a:highlight>
                  <a:srgbClr val="FFFFFF"/>
                </a:highlight>
                <a:latin typeface="Consolas"/>
              </a:rPr>
              <a:t>= </a:t>
            </a:r>
            <a:r>
              <a:rPr lang="nl-NL" sz="2200" dirty="0" smtClean="0">
                <a:solidFill>
                  <a:srgbClr val="000000"/>
                </a:solidFill>
                <a:highlight>
                  <a:srgbClr val="FFFFFF"/>
                </a:highlight>
                <a:latin typeface="Consolas"/>
              </a:rPr>
              <a:t>30;</a:t>
            </a:r>
            <a:endParaRPr lang="nl-NL" sz="2200" dirty="0">
              <a:solidFill>
                <a:srgbClr val="000000"/>
              </a:solidFill>
              <a:highlight>
                <a:srgbClr val="FFFFFF"/>
              </a:highlight>
              <a:latin typeface="Consolas"/>
            </a:endParaRPr>
          </a:p>
          <a:p>
            <a:endParaRPr lang="nl-NL" sz="2200" dirty="0" smtClean="0">
              <a:solidFill>
                <a:srgbClr val="000000"/>
              </a:solidFill>
              <a:highlight>
                <a:srgbClr val="FFFFFF"/>
              </a:highlight>
              <a:latin typeface="Consolas"/>
            </a:endParaRPr>
          </a:p>
        </p:txBody>
      </p:sp>
    </p:spTree>
    <p:extLst>
      <p:ext uri="{BB962C8B-B14F-4D97-AF65-F5344CB8AC3E}">
        <p14:creationId xmlns:p14="http://schemas.microsoft.com/office/powerpoint/2010/main" val="318088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Extra information</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a:t>
            </a:r>
            <a:r>
              <a:rPr lang="en-GB" sz="2200" dirty="0" smtClean="0"/>
              <a:t>Some identifiers are reserved for specific elements, having a predefined meaning. These are named </a:t>
            </a:r>
            <a:r>
              <a:rPr lang="en-GB" sz="2200" b="1" dirty="0" smtClean="0"/>
              <a:t>keywords</a:t>
            </a:r>
            <a:r>
              <a:rPr lang="en-GB" sz="2200" dirty="0" smtClean="0"/>
              <a:t>.</a:t>
            </a:r>
          </a:p>
          <a:p>
            <a:pPr lvl="1">
              <a:buFont typeface="Wingdings" panose="05000000000000000000" pitchFamily="2" charset="2"/>
              <a:buChar char="§"/>
            </a:pPr>
            <a:r>
              <a:rPr lang="en-GB" sz="2200" dirty="0" smtClean="0"/>
              <a:t>For example: </a:t>
            </a:r>
            <a:r>
              <a:rPr lang="nl-NL" sz="2200" dirty="0" smtClean="0">
                <a:solidFill>
                  <a:srgbClr val="0000FF"/>
                </a:solidFill>
                <a:latin typeface="Consolas" panose="020B0609020204030204" pitchFamily="49" charset="0"/>
              </a:rPr>
              <a:t>int, </a:t>
            </a:r>
            <a:r>
              <a:rPr lang="nl-NL" sz="2200" dirty="0" err="1" smtClean="0">
                <a:solidFill>
                  <a:srgbClr val="0000FF"/>
                </a:solidFill>
                <a:latin typeface="Consolas" panose="020B0609020204030204" pitchFamily="49" charset="0"/>
              </a:rPr>
              <a:t>float</a:t>
            </a:r>
            <a:r>
              <a:rPr lang="nl-NL" sz="2200" dirty="0" smtClean="0">
                <a:solidFill>
                  <a:srgbClr val="0000FF"/>
                </a:solidFill>
                <a:latin typeface="Consolas" panose="020B0609020204030204" pitchFamily="49" charset="0"/>
              </a:rPr>
              <a:t>, string, </a:t>
            </a:r>
            <a:r>
              <a:rPr lang="nl-NL" sz="2200" dirty="0" err="1" smtClean="0">
                <a:solidFill>
                  <a:srgbClr val="0000FF"/>
                </a:solidFill>
                <a:latin typeface="Consolas" panose="020B0609020204030204" pitchFamily="49" charset="0"/>
              </a:rPr>
              <a:t>if</a:t>
            </a:r>
            <a:r>
              <a:rPr lang="nl-NL" sz="2200" dirty="0" smtClean="0">
                <a:solidFill>
                  <a:srgbClr val="0000FF"/>
                </a:solidFill>
                <a:latin typeface="Consolas" panose="020B0609020204030204" pitchFamily="49" charset="0"/>
              </a:rPr>
              <a:t>, </a:t>
            </a:r>
            <a:r>
              <a:rPr lang="nl-NL" sz="2200" dirty="0" err="1" smtClean="0">
                <a:solidFill>
                  <a:srgbClr val="0000FF"/>
                </a:solidFill>
                <a:latin typeface="Consolas" panose="020B0609020204030204" pitchFamily="49" charset="0"/>
              </a:rPr>
              <a:t>while</a:t>
            </a:r>
            <a:r>
              <a:rPr lang="nl-NL" sz="2200" dirty="0" smtClean="0">
                <a:solidFill>
                  <a:srgbClr val="0000FF"/>
                </a:solidFill>
                <a:latin typeface="Consolas" panose="020B0609020204030204" pitchFamily="49" charset="0"/>
              </a:rPr>
              <a:t>, class</a:t>
            </a:r>
            <a:endParaRPr lang="en-GB" sz="2200" dirty="0" smtClean="0"/>
          </a:p>
          <a:p>
            <a:pPr>
              <a:buFont typeface="Arial" panose="020B0604020202020204" pitchFamily="34" charset="0"/>
              <a:buChar char="•"/>
            </a:pPr>
            <a:endParaRPr lang="en-GB"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Tree>
    <p:extLst>
      <p:ext uri="{BB962C8B-B14F-4D97-AF65-F5344CB8AC3E}">
        <p14:creationId xmlns:p14="http://schemas.microsoft.com/office/powerpoint/2010/main" val="20220856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p:txBody>
          <a:bodyPr/>
          <a:lstStyle/>
          <a:p>
            <a:endParaRPr lang="en-GB"/>
          </a:p>
        </p:txBody>
      </p:sp>
      <p:pic>
        <p:nvPicPr>
          <p:cNvPr id="4" name="Picture 2" descr="C:\Users\874156\Desktop\jxGUf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69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sp>
        <p:nvSpPr>
          <p:cNvPr id="6" name="Rechthoek 5"/>
          <p:cNvSpPr/>
          <p:nvPr/>
        </p:nvSpPr>
        <p:spPr>
          <a:xfrm>
            <a:off x="4899623" y="1502923"/>
            <a:ext cx="2453713" cy="4708981"/>
          </a:xfrm>
          <a:prstGeom prst="rect">
            <a:avLst/>
          </a:prstGeom>
          <a:noFill/>
        </p:spPr>
        <p:txBody>
          <a:bodyPr wrap="square" lIns="91440" tIns="45720" rIns="91440" bIns="45720">
            <a:spAutoFit/>
          </a:bodyPr>
          <a:lstStyle/>
          <a:p>
            <a:pPr algn="ctr"/>
            <a:r>
              <a:rPr lang="nl-NL" sz="30000" b="1" cap="none" spc="0" dirty="0" smtClean="0">
                <a:ln w="6600">
                  <a:solidFill>
                    <a:schemeClr val="accent2"/>
                  </a:solidFill>
                  <a:prstDash val="solid"/>
                </a:ln>
                <a:solidFill>
                  <a:srgbClr val="FFFFFF"/>
                </a:solidFill>
                <a:effectLst>
                  <a:outerShdw dist="38100" dir="2700000" algn="tl" rotWithShape="0">
                    <a:schemeClr val="accent2"/>
                  </a:outerShdw>
                </a:effectLst>
              </a:rPr>
              <a:t>2</a:t>
            </a:r>
            <a:endParaRPr lang="nl-NL" sz="30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29747655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Windows Forms Applications</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Create visual applications that users can interact with.</a:t>
            </a:r>
          </a:p>
          <a:p>
            <a:pPr>
              <a:buFont typeface="Arial" panose="020B0604020202020204" pitchFamily="34" charset="0"/>
              <a:buChar char="•"/>
            </a:pPr>
            <a:endParaRPr lang="en-GB" sz="2400" dirty="0" smtClean="0"/>
          </a:p>
          <a:p>
            <a:pPr>
              <a:buFont typeface="Arial" panose="020B0604020202020204" pitchFamily="34" charset="0"/>
              <a:buChar char="•"/>
            </a:pPr>
            <a:r>
              <a:rPr lang="en-GB" sz="2400" dirty="0"/>
              <a:t> </a:t>
            </a:r>
            <a:r>
              <a:rPr lang="en-GB" sz="2400" dirty="0" smtClean="0"/>
              <a:t>Provide visual elements as a way to gather input from the user, as well as display output to the users. </a:t>
            </a:r>
          </a:p>
          <a:p>
            <a:pPr lvl="1">
              <a:buFont typeface="Wingdings" panose="05000000000000000000" pitchFamily="2" charset="2"/>
              <a:buChar char="§"/>
            </a:pPr>
            <a:r>
              <a:rPr lang="en-GB" sz="2200" dirty="0" smtClean="0"/>
              <a:t>Visual elements are named Controls</a:t>
            </a:r>
          </a:p>
          <a:p>
            <a:pPr lvl="1">
              <a:buFont typeface="Wingdings" panose="05000000000000000000" pitchFamily="2" charset="2"/>
              <a:buChar char="§"/>
            </a:pPr>
            <a:r>
              <a:rPr lang="en-GB" sz="2200" dirty="0" smtClean="0"/>
              <a:t>Examples: Button, </a:t>
            </a:r>
            <a:r>
              <a:rPr lang="en-GB" sz="2200" dirty="0" err="1" smtClean="0"/>
              <a:t>TextBox</a:t>
            </a:r>
            <a:r>
              <a:rPr lang="en-GB" sz="2200" dirty="0" smtClean="0"/>
              <a:t>, Label, etc.</a:t>
            </a:r>
            <a:endParaRPr lang="en-GB" sz="2200" dirty="0"/>
          </a:p>
          <a:p>
            <a:pPr>
              <a:buFont typeface="Wingdings" panose="05000000000000000000" pitchFamily="2" charset="2"/>
              <a:buChar char="§"/>
            </a:pPr>
            <a:endParaRPr lang="en-GB" sz="2400" dirty="0" smtClean="0"/>
          </a:p>
          <a:p>
            <a:pPr>
              <a:buFont typeface="Wingdings" panose="05000000000000000000" pitchFamily="2" charset="2"/>
              <a:buChar char="§"/>
            </a:pPr>
            <a:endParaRPr lang="en-GB" sz="2400" dirty="0"/>
          </a:p>
          <a:p>
            <a:pPr>
              <a:buFont typeface="Wingdings" panose="05000000000000000000" pitchFamily="2" charset="2"/>
              <a:buChar char="§"/>
            </a:pPr>
            <a:endParaRPr lang="en-GB" sz="2400" dirty="0" smtClean="0"/>
          </a:p>
          <a:p>
            <a:pPr>
              <a:buFont typeface="Wingdings" panose="05000000000000000000" pitchFamily="2" charset="2"/>
              <a:buChar char="§"/>
            </a:pPr>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24628108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Some</a:t>
            </a:r>
            <a:r>
              <a:rPr lang="nl-NL" dirty="0" smtClean="0"/>
              <a:t> </a:t>
            </a:r>
            <a:r>
              <a:rPr lang="nl-NL" dirty="0" err="1" smtClean="0"/>
              <a:t>rules</a:t>
            </a:r>
            <a:endParaRPr lang="nl-NL" dirty="0"/>
          </a:p>
        </p:txBody>
      </p:sp>
      <p:sp>
        <p:nvSpPr>
          <p:cNvPr id="6" name="Content Placeholder 5"/>
          <p:cNvSpPr>
            <a:spLocks noGrp="1"/>
          </p:cNvSpPr>
          <p:nvPr>
            <p:ph sz="quarter" idx="1"/>
          </p:nvPr>
        </p:nvSpPr>
        <p:spPr>
          <a:xfrm>
            <a:off x="1097280" y="1900976"/>
            <a:ext cx="8153400" cy="4395192"/>
          </a:xfrm>
        </p:spPr>
        <p:txBody>
          <a:bodyPr>
            <a:normAutofit/>
          </a:bodyPr>
          <a:lstStyle/>
          <a:p>
            <a:pPr>
              <a:buFont typeface="Wingdings" panose="05000000000000000000" pitchFamily="2" charset="2"/>
              <a:buChar char="§"/>
            </a:pPr>
            <a:r>
              <a:rPr lang="nl-NL" sz="2200" dirty="0"/>
              <a:t>Be on </a:t>
            </a:r>
            <a:r>
              <a:rPr lang="nl-NL" sz="2200" dirty="0" smtClean="0"/>
              <a:t>time </a:t>
            </a:r>
          </a:p>
          <a:p>
            <a:pPr lvl="1">
              <a:buFont typeface="Wingdings" panose="05000000000000000000" pitchFamily="2" charset="2"/>
              <a:buChar char="§"/>
            </a:pPr>
            <a:r>
              <a:rPr lang="nl-NL" sz="2200" dirty="0" smtClean="0"/>
              <a:t>Too late </a:t>
            </a:r>
            <a:r>
              <a:rPr lang="nl-NL" sz="2200" dirty="0" err="1" smtClean="0"/>
              <a:t>for</a:t>
            </a:r>
            <a:r>
              <a:rPr lang="nl-NL" sz="2200" dirty="0" smtClean="0"/>
              <a:t> </a:t>
            </a:r>
            <a:r>
              <a:rPr lang="nl-NL" sz="2200" dirty="0" err="1" smtClean="0"/>
              <a:t>some</a:t>
            </a:r>
            <a:r>
              <a:rPr lang="nl-NL" sz="2200" dirty="0" smtClean="0"/>
              <a:t> </a:t>
            </a:r>
            <a:r>
              <a:rPr lang="nl-NL" sz="2200" dirty="0" err="1" smtClean="0"/>
              <a:t>reason</a:t>
            </a:r>
            <a:r>
              <a:rPr lang="nl-NL" sz="2200" dirty="0" smtClean="0"/>
              <a:t>? </a:t>
            </a:r>
            <a:r>
              <a:rPr lang="nl-NL" sz="2200" dirty="0" err="1" smtClean="0"/>
              <a:t>Sit</a:t>
            </a:r>
            <a:r>
              <a:rPr lang="nl-NL" sz="2200" dirty="0" smtClean="0"/>
              <a:t> down </a:t>
            </a:r>
            <a:r>
              <a:rPr lang="nl-NL" sz="2200" dirty="0" err="1" smtClean="0"/>
              <a:t>quietly</a:t>
            </a:r>
            <a:r>
              <a:rPr lang="nl-NL" sz="2200" dirty="0" smtClean="0"/>
              <a:t>!</a:t>
            </a:r>
          </a:p>
          <a:p>
            <a:pPr lvl="1">
              <a:buFont typeface="Wingdings" panose="05000000000000000000" pitchFamily="2" charset="2"/>
              <a:buChar char="§"/>
            </a:pPr>
            <a:endParaRPr lang="en-US" sz="2200" dirty="0" smtClean="0"/>
          </a:p>
          <a:p>
            <a:pPr>
              <a:buFont typeface="Wingdings" panose="05000000000000000000" pitchFamily="2" charset="2"/>
              <a:buChar char="§"/>
            </a:pPr>
            <a:r>
              <a:rPr lang="en-US" sz="2200" dirty="0" smtClean="0"/>
              <a:t>Unable to attend?</a:t>
            </a:r>
          </a:p>
          <a:p>
            <a:pPr lvl="1">
              <a:buFont typeface="Wingdings" panose="05000000000000000000" pitchFamily="2" charset="2"/>
              <a:buChar char="§"/>
            </a:pPr>
            <a:r>
              <a:rPr lang="en-US" sz="2200" dirty="0" smtClean="0"/>
              <a:t>Let me know before </a:t>
            </a:r>
            <a:r>
              <a:rPr lang="en-US" sz="2200" dirty="0"/>
              <a:t>class </a:t>
            </a:r>
            <a:r>
              <a:rPr lang="en-US" sz="2200" dirty="0" smtClean="0"/>
              <a:t>starts</a:t>
            </a:r>
          </a:p>
          <a:p>
            <a:pPr lvl="1">
              <a:buFont typeface="Wingdings" panose="05000000000000000000" pitchFamily="2" charset="2"/>
              <a:buChar char="§"/>
            </a:pPr>
            <a:endParaRPr lang="nl-NL" sz="2200" dirty="0" smtClean="0"/>
          </a:p>
          <a:p>
            <a:pPr>
              <a:buFont typeface="Wingdings" panose="05000000000000000000" pitchFamily="2" charset="2"/>
              <a:buChar char="§"/>
            </a:pPr>
            <a:r>
              <a:rPr lang="nl-NL" sz="2200" dirty="0" err="1" smtClean="0"/>
              <a:t>During</a:t>
            </a:r>
            <a:r>
              <a:rPr lang="nl-NL" sz="2200" dirty="0" smtClean="0"/>
              <a:t> class </a:t>
            </a:r>
            <a:r>
              <a:rPr lang="nl-NL" sz="2200" dirty="0" err="1" smtClean="0"/>
              <a:t>you</a:t>
            </a:r>
            <a:r>
              <a:rPr lang="nl-NL" sz="2200" dirty="0" smtClean="0"/>
              <a:t> </a:t>
            </a:r>
            <a:r>
              <a:rPr lang="nl-NL" sz="2200" dirty="0" err="1" smtClean="0"/>
              <a:t>work</a:t>
            </a:r>
            <a:r>
              <a:rPr lang="nl-NL" sz="2200" dirty="0" smtClean="0"/>
              <a:t> on </a:t>
            </a:r>
            <a:r>
              <a:rPr lang="nl-NL" sz="2200" dirty="0" err="1" smtClean="0"/>
              <a:t>the</a:t>
            </a:r>
            <a:r>
              <a:rPr lang="nl-NL" sz="2200" dirty="0" smtClean="0"/>
              <a:t> course</a:t>
            </a:r>
          </a:p>
          <a:p>
            <a:pPr lvl="1">
              <a:buFont typeface="Wingdings" panose="05000000000000000000" pitchFamily="2" charset="2"/>
              <a:buChar char="§"/>
            </a:pPr>
            <a:r>
              <a:rPr lang="nl-NL" sz="2200" dirty="0"/>
              <a:t>Put </a:t>
            </a:r>
            <a:r>
              <a:rPr lang="nl-NL" sz="2200" dirty="0" err="1"/>
              <a:t>your</a:t>
            </a:r>
            <a:r>
              <a:rPr lang="nl-NL" sz="2200" dirty="0"/>
              <a:t> </a:t>
            </a:r>
            <a:r>
              <a:rPr lang="nl-NL" sz="2200" dirty="0" err="1"/>
              <a:t>phone</a:t>
            </a:r>
            <a:r>
              <a:rPr lang="nl-NL" sz="2200" dirty="0"/>
              <a:t> on </a:t>
            </a:r>
            <a:r>
              <a:rPr lang="nl-NL" sz="2200" dirty="0" err="1" smtClean="0"/>
              <a:t>silent</a:t>
            </a:r>
            <a:endParaRPr lang="nl-NL" sz="2200" dirty="0" smtClean="0"/>
          </a:p>
          <a:p>
            <a:pPr lvl="1">
              <a:buFont typeface="Wingdings" panose="05000000000000000000" pitchFamily="2" charset="2"/>
              <a:buChar char="§"/>
            </a:pPr>
            <a:r>
              <a:rPr lang="nl-NL" sz="2200" dirty="0"/>
              <a:t>No </a:t>
            </a:r>
            <a:r>
              <a:rPr lang="nl-NL" sz="2200" dirty="0" err="1"/>
              <a:t>gaming</a:t>
            </a:r>
            <a:r>
              <a:rPr lang="nl-NL" sz="2200" dirty="0"/>
              <a:t>, </a:t>
            </a:r>
            <a:r>
              <a:rPr lang="nl-NL" sz="2200" dirty="0" err="1"/>
              <a:t>movies</a:t>
            </a:r>
            <a:r>
              <a:rPr lang="nl-NL" sz="2200" dirty="0"/>
              <a:t>, etc</a:t>
            </a:r>
            <a:r>
              <a:rPr lang="nl-NL" sz="2200" dirty="0" smtClean="0"/>
              <a:t>.</a:t>
            </a:r>
            <a:endParaRPr lang="nl-NL" sz="2200" dirty="0"/>
          </a:p>
        </p:txBody>
      </p:sp>
      <p:sp>
        <p:nvSpPr>
          <p:cNvPr id="8" name="Rounded Rectangle 7"/>
          <p:cNvSpPr/>
          <p:nvPr/>
        </p:nvSpPr>
        <p:spPr>
          <a:xfrm>
            <a:off x="3619500" y="2611530"/>
            <a:ext cx="4953000" cy="2362200"/>
          </a:xfrm>
          <a:prstGeom prst="roundRect">
            <a:avLst/>
          </a:prstGeom>
          <a:solidFill>
            <a:schemeClr val="accent1"/>
          </a:solidFill>
          <a:ln>
            <a:solidFill>
              <a:schemeClr val="accent1">
                <a:lumMod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5400" b="1" dirty="0" err="1">
                <a:solidFill>
                  <a:schemeClr val="bg1"/>
                </a:solidFill>
              </a:rPr>
              <a:t>Ask</a:t>
            </a:r>
            <a:r>
              <a:rPr lang="nl-NL" sz="5400" b="1" dirty="0">
                <a:solidFill>
                  <a:schemeClr val="bg1"/>
                </a:solidFill>
              </a:rPr>
              <a:t> </a:t>
            </a:r>
            <a:r>
              <a:rPr lang="nl-NL" sz="5400" b="1" dirty="0" err="1" smtClean="0">
                <a:solidFill>
                  <a:schemeClr val="bg1"/>
                </a:solidFill>
              </a:rPr>
              <a:t>questions</a:t>
            </a:r>
            <a:r>
              <a:rPr lang="nl-NL" sz="5400" b="1" dirty="0">
                <a:solidFill>
                  <a:schemeClr val="bg1"/>
                </a:solidFill>
              </a:rPr>
              <a:t>!</a:t>
            </a:r>
          </a:p>
        </p:txBody>
      </p:sp>
    </p:spTree>
    <p:extLst>
      <p:ext uri="{BB962C8B-B14F-4D97-AF65-F5344CB8AC3E}">
        <p14:creationId xmlns:p14="http://schemas.microsoft.com/office/powerpoint/2010/main" val="339442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Guidelines</a:t>
            </a:r>
            <a:endParaRPr lang="en-GB" dirty="0"/>
          </a:p>
        </p:txBody>
      </p:sp>
      <p:sp>
        <p:nvSpPr>
          <p:cNvPr id="6" name="Content Placeholder 5"/>
          <p:cNvSpPr>
            <a:spLocks noGrp="1"/>
          </p:cNvSpPr>
          <p:nvPr>
            <p:ph idx="1"/>
          </p:nvPr>
        </p:nvSpPr>
        <p:spPr/>
        <p:txBody>
          <a:bodyPr>
            <a:normAutofit/>
          </a:bodyPr>
          <a:lstStyle/>
          <a:p>
            <a:pPr>
              <a:buFont typeface="Arial" panose="020B0604020202020204" pitchFamily="34" charset="0"/>
              <a:buChar char="•"/>
            </a:pPr>
            <a:r>
              <a:rPr lang="en-US" sz="2400" dirty="0" smtClean="0"/>
              <a:t> Create a </a:t>
            </a:r>
            <a:r>
              <a:rPr lang="en-US" sz="2400" dirty="0" err="1" smtClean="0"/>
              <a:t>WinForms</a:t>
            </a:r>
            <a:r>
              <a:rPr lang="en-US" sz="2400" dirty="0" smtClean="0"/>
              <a:t> application: File -&gt; New -&gt; Project </a:t>
            </a:r>
          </a:p>
          <a:p>
            <a:pPr>
              <a:buFont typeface="Arial" panose="020B0604020202020204" pitchFamily="34" charset="0"/>
              <a:buChar char="•"/>
            </a:pPr>
            <a:endParaRPr lang="nl-NL"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3044" y="2217403"/>
            <a:ext cx="6497648" cy="4234998"/>
          </a:xfrm>
          <a:prstGeom prst="rect">
            <a:avLst/>
          </a:prstGeom>
        </p:spPr>
      </p:pic>
      <p:cxnSp>
        <p:nvCxnSpPr>
          <p:cNvPr id="11" name="Straight Arrow Connector 10"/>
          <p:cNvCxnSpPr>
            <a:stCxn id="12" idx="3"/>
          </p:cNvCxnSpPr>
          <p:nvPr/>
        </p:nvCxnSpPr>
        <p:spPr>
          <a:xfrm flipV="1">
            <a:off x="1691019" y="3120980"/>
            <a:ext cx="3164760" cy="6154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6609" y="3382492"/>
            <a:ext cx="1354410" cy="707886"/>
          </a:xfrm>
          <a:prstGeom prst="rect">
            <a:avLst/>
          </a:prstGeom>
          <a:noFill/>
          <a:ln>
            <a:solidFill>
              <a:schemeClr val="accent1">
                <a:lumMod val="20000"/>
                <a:lumOff val="80000"/>
              </a:schemeClr>
            </a:solidFill>
          </a:ln>
        </p:spPr>
        <p:txBody>
          <a:bodyPr wrap="none" rtlCol="0">
            <a:spAutoFit/>
          </a:bodyPr>
          <a:lstStyle/>
          <a:p>
            <a:r>
              <a:rPr lang="en-US" sz="2000" dirty="0" smtClean="0"/>
              <a:t>Type of the</a:t>
            </a:r>
          </a:p>
          <a:p>
            <a:r>
              <a:rPr lang="en-US" sz="2000" dirty="0" smtClean="0"/>
              <a:t>project</a:t>
            </a:r>
            <a:endParaRPr lang="nl-NL" sz="2000" dirty="0"/>
          </a:p>
        </p:txBody>
      </p:sp>
      <p:cxnSp>
        <p:nvCxnSpPr>
          <p:cNvPr id="13" name="Straight Arrow Connector 12"/>
          <p:cNvCxnSpPr>
            <a:stCxn id="14" idx="3"/>
          </p:cNvCxnSpPr>
          <p:nvPr/>
        </p:nvCxnSpPr>
        <p:spPr>
          <a:xfrm flipV="1">
            <a:off x="1821311" y="5644057"/>
            <a:ext cx="2041241" cy="287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6609" y="5318865"/>
            <a:ext cx="1484702" cy="707886"/>
          </a:xfrm>
          <a:prstGeom prst="rect">
            <a:avLst/>
          </a:prstGeom>
          <a:noFill/>
          <a:ln>
            <a:solidFill>
              <a:schemeClr val="accent1">
                <a:lumMod val="20000"/>
                <a:lumOff val="80000"/>
              </a:schemeClr>
            </a:solidFill>
          </a:ln>
        </p:spPr>
        <p:txBody>
          <a:bodyPr wrap="none" rtlCol="0">
            <a:spAutoFit/>
          </a:bodyPr>
          <a:lstStyle/>
          <a:p>
            <a:r>
              <a:rPr lang="en-US" sz="2000" dirty="0" smtClean="0"/>
              <a:t>Name of the</a:t>
            </a:r>
          </a:p>
          <a:p>
            <a:r>
              <a:rPr lang="en-US" sz="2000" dirty="0" smtClean="0"/>
              <a:t>project</a:t>
            </a:r>
            <a:endParaRPr lang="nl-NL" sz="2000" dirty="0"/>
          </a:p>
        </p:txBody>
      </p:sp>
      <p:cxnSp>
        <p:nvCxnSpPr>
          <p:cNvPr id="17" name="Straight Arrow Connector 16"/>
          <p:cNvCxnSpPr>
            <a:stCxn id="18" idx="3"/>
          </p:cNvCxnSpPr>
          <p:nvPr/>
        </p:nvCxnSpPr>
        <p:spPr>
          <a:xfrm>
            <a:off x="1691019" y="2571346"/>
            <a:ext cx="1312025" cy="353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36609" y="2217403"/>
            <a:ext cx="1354410" cy="707886"/>
          </a:xfrm>
          <a:prstGeom prst="rect">
            <a:avLst/>
          </a:prstGeom>
          <a:noFill/>
          <a:ln>
            <a:solidFill>
              <a:schemeClr val="accent1">
                <a:lumMod val="20000"/>
                <a:lumOff val="80000"/>
              </a:schemeClr>
            </a:solidFill>
          </a:ln>
        </p:spPr>
        <p:txBody>
          <a:bodyPr wrap="square" rtlCol="0">
            <a:spAutoFit/>
          </a:bodyPr>
          <a:lstStyle/>
          <a:p>
            <a:r>
              <a:rPr lang="en-US" sz="2000" dirty="0" smtClean="0"/>
              <a:t>Language support</a:t>
            </a:r>
            <a:endParaRPr lang="nl-NL" sz="2000" dirty="0"/>
          </a:p>
        </p:txBody>
      </p:sp>
    </p:spTree>
    <p:extLst>
      <p:ext uri="{BB962C8B-B14F-4D97-AF65-F5344CB8AC3E}">
        <p14:creationId xmlns:p14="http://schemas.microsoft.com/office/powerpoint/2010/main" val="24246064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Guidelines (cont.)</a:t>
            </a:r>
            <a:endParaRPr lang="en-GB" dirty="0"/>
          </a:p>
        </p:txBody>
      </p:sp>
      <p:sp>
        <p:nvSpPr>
          <p:cNvPr id="6" name="Content Placeholder 5"/>
          <p:cNvSpPr>
            <a:spLocks noGrp="1"/>
          </p:cNvSpPr>
          <p:nvPr>
            <p:ph idx="1"/>
          </p:nvPr>
        </p:nvSpPr>
        <p:spPr>
          <a:xfrm>
            <a:off x="1097280" y="1737360"/>
            <a:ext cx="10058400" cy="4023360"/>
          </a:xfrm>
        </p:spPr>
        <p:txBody>
          <a:bodyPr>
            <a:normAutofit/>
          </a:bodyPr>
          <a:lstStyle/>
          <a:p>
            <a:pPr>
              <a:buFont typeface="Arial" panose="020B0604020202020204" pitchFamily="34" charset="0"/>
              <a:buChar char="•"/>
            </a:pPr>
            <a:r>
              <a:rPr lang="en-US" sz="2400" dirty="0" smtClean="0"/>
              <a:t> Result</a:t>
            </a:r>
            <a:endParaRPr lang="nl-NL"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766" y="1884752"/>
            <a:ext cx="6889532" cy="4279688"/>
          </a:xfrm>
          <a:prstGeom prst="rect">
            <a:avLst/>
          </a:prstGeom>
        </p:spPr>
      </p:pic>
      <p:cxnSp>
        <p:nvCxnSpPr>
          <p:cNvPr id="8" name="Straight Arrow Connector 7"/>
          <p:cNvCxnSpPr>
            <a:stCxn id="15" idx="3"/>
          </p:cNvCxnSpPr>
          <p:nvPr/>
        </p:nvCxnSpPr>
        <p:spPr>
          <a:xfrm flipV="1">
            <a:off x="1550372" y="2680137"/>
            <a:ext cx="1120306" cy="157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7602" y="2495848"/>
            <a:ext cx="1452770" cy="400110"/>
          </a:xfrm>
          <a:prstGeom prst="rect">
            <a:avLst/>
          </a:prstGeom>
          <a:noFill/>
          <a:ln>
            <a:solidFill>
              <a:schemeClr val="accent1">
                <a:lumMod val="20000"/>
                <a:lumOff val="80000"/>
              </a:schemeClr>
            </a:solidFill>
          </a:ln>
        </p:spPr>
        <p:txBody>
          <a:bodyPr wrap="none" rtlCol="0">
            <a:spAutoFit/>
          </a:bodyPr>
          <a:lstStyle/>
          <a:p>
            <a:r>
              <a:rPr lang="en-US" sz="2000" dirty="0" smtClean="0"/>
              <a:t>Empty Form</a:t>
            </a:r>
            <a:endParaRPr lang="nl-NL" sz="2000" dirty="0"/>
          </a:p>
        </p:txBody>
      </p:sp>
      <p:cxnSp>
        <p:nvCxnSpPr>
          <p:cNvPr id="17" name="Straight Arrow Connector 16"/>
          <p:cNvCxnSpPr>
            <a:stCxn id="18" idx="1"/>
          </p:cNvCxnSpPr>
          <p:nvPr/>
        </p:nvCxnSpPr>
        <p:spPr>
          <a:xfrm flipH="1">
            <a:off x="8834035" y="2854325"/>
            <a:ext cx="1071792" cy="3337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905827" y="2500382"/>
            <a:ext cx="1977529" cy="707886"/>
          </a:xfrm>
          <a:prstGeom prst="rect">
            <a:avLst/>
          </a:prstGeom>
          <a:noFill/>
          <a:ln>
            <a:solidFill>
              <a:schemeClr val="accent1">
                <a:lumMod val="20000"/>
                <a:lumOff val="80000"/>
              </a:schemeClr>
            </a:solidFill>
          </a:ln>
        </p:spPr>
        <p:txBody>
          <a:bodyPr wrap="none" rtlCol="0">
            <a:spAutoFit/>
          </a:bodyPr>
          <a:lstStyle/>
          <a:p>
            <a:r>
              <a:rPr lang="en-US" sz="2000" dirty="0" smtClean="0"/>
              <a:t>Contents of your </a:t>
            </a:r>
          </a:p>
          <a:p>
            <a:r>
              <a:rPr lang="en-US" sz="2000" dirty="0" smtClean="0"/>
              <a:t>solution</a:t>
            </a:r>
            <a:endParaRPr lang="nl-NL" sz="2000" dirty="0"/>
          </a:p>
        </p:txBody>
      </p:sp>
      <p:cxnSp>
        <p:nvCxnSpPr>
          <p:cNvPr id="22" name="Straight Arrow Connector 21"/>
          <p:cNvCxnSpPr>
            <a:stCxn id="23" idx="1"/>
          </p:cNvCxnSpPr>
          <p:nvPr/>
        </p:nvCxnSpPr>
        <p:spPr>
          <a:xfrm flipH="1" flipV="1">
            <a:off x="7977352" y="5076498"/>
            <a:ext cx="1639614" cy="1980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616966" y="4458970"/>
            <a:ext cx="2412268" cy="1631216"/>
          </a:xfrm>
          <a:prstGeom prst="rect">
            <a:avLst/>
          </a:prstGeom>
          <a:noFill/>
          <a:ln>
            <a:solidFill>
              <a:schemeClr val="accent1">
                <a:lumMod val="20000"/>
                <a:lumOff val="80000"/>
              </a:schemeClr>
            </a:solidFill>
          </a:ln>
        </p:spPr>
        <p:txBody>
          <a:bodyPr wrap="square" rtlCol="0">
            <a:spAutoFit/>
          </a:bodyPr>
          <a:lstStyle/>
          <a:p>
            <a:r>
              <a:rPr lang="en-US" sz="2000" dirty="0" smtClean="0"/>
              <a:t>Properties of selected control – in this case, the Form (e.g. text, size, background color)</a:t>
            </a:r>
            <a:endParaRPr lang="nl-NL" sz="2000" dirty="0"/>
          </a:p>
        </p:txBody>
      </p:sp>
    </p:spTree>
    <p:extLst>
      <p:ext uri="{BB962C8B-B14F-4D97-AF65-F5344CB8AC3E}">
        <p14:creationId xmlns:p14="http://schemas.microsoft.com/office/powerpoint/2010/main" val="26364751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Information: Controls</a:t>
            </a:r>
            <a:endParaRPr lang="en-GB" dirty="0"/>
          </a:p>
        </p:txBody>
      </p:sp>
      <p:sp>
        <p:nvSpPr>
          <p:cNvPr id="6" name="Content Placeholder 5"/>
          <p:cNvSpPr>
            <a:spLocks noGrp="1"/>
          </p:cNvSpPr>
          <p:nvPr>
            <p:ph idx="1"/>
          </p:nvPr>
        </p:nvSpPr>
        <p:spPr>
          <a:xfrm>
            <a:off x="1097280" y="1737360"/>
            <a:ext cx="10058400" cy="4023360"/>
          </a:xfrm>
        </p:spPr>
        <p:txBody>
          <a:bodyPr>
            <a:normAutofit/>
          </a:bodyPr>
          <a:lstStyle/>
          <a:p>
            <a:pPr>
              <a:buFont typeface="Arial" panose="020B0604020202020204" pitchFamily="34" charset="0"/>
              <a:buChar char="•"/>
            </a:pPr>
            <a:r>
              <a:rPr lang="en-US" sz="2400" dirty="0" smtClean="0"/>
              <a:t> Drag-and-drop a Control on the Form from the Toolbox</a:t>
            </a:r>
          </a:p>
          <a:p>
            <a:pPr lvl="1">
              <a:buFont typeface="Wingdings" panose="05000000000000000000" pitchFamily="2" charset="2"/>
              <a:buChar char="§"/>
            </a:pPr>
            <a:r>
              <a:rPr lang="en-US" sz="2200" dirty="0" smtClean="0"/>
              <a:t>Access the Toolbox from </a:t>
            </a:r>
            <a:r>
              <a:rPr lang="en-US" sz="2200" i="1" dirty="0" smtClean="0"/>
              <a:t>View -&gt; Toolbox</a:t>
            </a:r>
            <a:endParaRPr lang="nl-NL" sz="2200"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
        <p:nvSpPr>
          <p:cNvPr id="20" name="TextBox 19"/>
          <p:cNvSpPr txBox="1"/>
          <p:nvPr/>
        </p:nvSpPr>
        <p:spPr>
          <a:xfrm>
            <a:off x="28988" y="3929103"/>
            <a:ext cx="2056397" cy="400110"/>
          </a:xfrm>
          <a:prstGeom prst="rect">
            <a:avLst/>
          </a:prstGeom>
          <a:noFill/>
          <a:ln>
            <a:solidFill>
              <a:schemeClr val="accent1">
                <a:lumMod val="20000"/>
                <a:lumOff val="80000"/>
              </a:schemeClr>
            </a:solidFill>
          </a:ln>
        </p:spPr>
        <p:txBody>
          <a:bodyPr wrap="none" rtlCol="0">
            <a:spAutoFit/>
          </a:bodyPr>
          <a:lstStyle/>
          <a:p>
            <a:r>
              <a:rPr lang="en-US" sz="2000" dirty="0" smtClean="0"/>
              <a:t>Available Controls</a:t>
            </a:r>
            <a:endParaRPr lang="nl-NL" sz="2000" dirty="0"/>
          </a:p>
        </p:txBody>
      </p:sp>
      <p:grpSp>
        <p:nvGrpSpPr>
          <p:cNvPr id="16" name="Group 15"/>
          <p:cNvGrpSpPr/>
          <p:nvPr/>
        </p:nvGrpSpPr>
        <p:grpSpPr>
          <a:xfrm>
            <a:off x="2581694" y="2676628"/>
            <a:ext cx="4598102" cy="3250218"/>
            <a:chOff x="2581694" y="2676628"/>
            <a:chExt cx="4598102" cy="3250218"/>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694" y="2676628"/>
              <a:ext cx="4598102" cy="3250218"/>
            </a:xfrm>
            <a:prstGeom prst="rect">
              <a:avLst/>
            </a:prstGeom>
          </p:spPr>
        </p:pic>
        <p:cxnSp>
          <p:nvCxnSpPr>
            <p:cNvPr id="11" name="Straight Arrow Connector 10"/>
            <p:cNvCxnSpPr/>
            <p:nvPr/>
          </p:nvCxnSpPr>
          <p:spPr>
            <a:xfrm flipV="1">
              <a:off x="3522196" y="3689133"/>
              <a:ext cx="1655379" cy="64008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1" name="TextBox 20"/>
            <p:cNvSpPr txBox="1"/>
            <p:nvPr/>
          </p:nvSpPr>
          <p:spPr>
            <a:xfrm>
              <a:off x="3777901" y="4273034"/>
              <a:ext cx="1709379" cy="400110"/>
            </a:xfrm>
            <a:prstGeom prst="rect">
              <a:avLst/>
            </a:prstGeom>
            <a:noFill/>
            <a:ln>
              <a:solidFill>
                <a:schemeClr val="accent1">
                  <a:lumMod val="20000"/>
                  <a:lumOff val="80000"/>
                </a:schemeClr>
              </a:solidFill>
            </a:ln>
          </p:spPr>
          <p:txBody>
            <a:bodyPr wrap="none" rtlCol="0">
              <a:spAutoFit/>
            </a:bodyPr>
            <a:lstStyle/>
            <a:p>
              <a:r>
                <a:rPr lang="en-US" sz="2000" dirty="0" smtClean="0">
                  <a:solidFill>
                    <a:schemeClr val="bg1"/>
                  </a:solidFill>
                </a:rPr>
                <a:t>Drag-and-</a:t>
              </a:r>
              <a:r>
                <a:rPr lang="en-US" sz="2000" dirty="0" smtClean="0"/>
                <a:t>drop</a:t>
              </a:r>
              <a:endParaRPr lang="nl-NL" sz="2000" dirty="0"/>
            </a:p>
          </p:txBody>
        </p:sp>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6572" y="1257696"/>
            <a:ext cx="2553056" cy="4239217"/>
          </a:xfrm>
          <a:prstGeom prst="rect">
            <a:avLst/>
          </a:prstGeom>
        </p:spPr>
      </p:pic>
      <p:cxnSp>
        <p:nvCxnSpPr>
          <p:cNvPr id="19" name="Straight Arrow Connector 18"/>
          <p:cNvCxnSpPr>
            <a:stCxn id="20" idx="3"/>
          </p:cNvCxnSpPr>
          <p:nvPr/>
        </p:nvCxnSpPr>
        <p:spPr>
          <a:xfrm flipV="1">
            <a:off x="2085385" y="2869324"/>
            <a:ext cx="594937" cy="12598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034642" y="5572903"/>
            <a:ext cx="3824426" cy="707886"/>
          </a:xfrm>
          <a:prstGeom prst="rect">
            <a:avLst/>
          </a:prstGeom>
          <a:noFill/>
          <a:ln>
            <a:solidFill>
              <a:schemeClr val="accent1">
                <a:lumMod val="20000"/>
                <a:lumOff val="80000"/>
              </a:schemeClr>
            </a:solidFill>
          </a:ln>
        </p:spPr>
        <p:txBody>
          <a:bodyPr wrap="square" rtlCol="0">
            <a:spAutoFit/>
          </a:bodyPr>
          <a:lstStyle/>
          <a:p>
            <a:r>
              <a:rPr lang="en-US" sz="2000" dirty="0" smtClean="0"/>
              <a:t>Default properties of the selected Control – in this case, the Label </a:t>
            </a:r>
            <a:endParaRPr lang="nl-NL" sz="2000" dirty="0"/>
          </a:p>
        </p:txBody>
      </p:sp>
    </p:spTree>
    <p:extLst>
      <p:ext uri="{BB962C8B-B14F-4D97-AF65-F5344CB8AC3E}">
        <p14:creationId xmlns:p14="http://schemas.microsoft.com/office/powerpoint/2010/main" val="36480254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a:t> </a:t>
            </a:r>
            <a:r>
              <a:rPr lang="en-GB" sz="2400" dirty="0" smtClean="0"/>
              <a:t>Create the first Windows Forms Application in Visual Studio.</a:t>
            </a:r>
            <a:endParaRPr lang="en-GB"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8682" y="30480"/>
            <a:ext cx="1282838" cy="1282838"/>
          </a:xfrm>
          <a:prstGeom prst="rect">
            <a:avLst/>
          </a:prstGeom>
        </p:spPr>
      </p:pic>
      <p:pic>
        <p:nvPicPr>
          <p:cNvPr id="6" name="Afbeelding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4937" y="2391108"/>
            <a:ext cx="6183086" cy="3477986"/>
          </a:xfrm>
          <a:prstGeom prst="rect">
            <a:avLst/>
          </a:prstGeom>
        </p:spPr>
      </p:pic>
    </p:spTree>
    <p:extLst>
      <p:ext uri="{BB962C8B-B14F-4D97-AF65-F5344CB8AC3E}">
        <p14:creationId xmlns:p14="http://schemas.microsoft.com/office/powerpoint/2010/main" val="2307697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Information: Controls (cont.)</a:t>
            </a:r>
            <a:endParaRPr lang="en-GB" dirty="0"/>
          </a:p>
        </p:txBody>
      </p:sp>
      <p:sp>
        <p:nvSpPr>
          <p:cNvPr id="6" name="Content Placeholder 5"/>
          <p:cNvSpPr>
            <a:spLocks noGrp="1"/>
          </p:cNvSpPr>
          <p:nvPr>
            <p:ph idx="1"/>
          </p:nvPr>
        </p:nvSpPr>
        <p:spPr>
          <a:xfrm>
            <a:off x="1097280" y="1737360"/>
            <a:ext cx="10058400" cy="4023360"/>
          </a:xfrm>
        </p:spPr>
        <p:txBody>
          <a:bodyPr>
            <a:normAutofit/>
          </a:bodyPr>
          <a:lstStyle/>
          <a:p>
            <a:pPr>
              <a:buFont typeface="Arial" panose="020B0604020202020204" pitchFamily="34" charset="0"/>
              <a:buChar char="•"/>
            </a:pPr>
            <a:r>
              <a:rPr lang="en-US" sz="2400" dirty="0" smtClean="0"/>
              <a:t> Allow behavior by adding an Event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
        <p:nvSpPr>
          <p:cNvPr id="20" name="TextBox 19"/>
          <p:cNvSpPr txBox="1"/>
          <p:nvPr/>
        </p:nvSpPr>
        <p:spPr>
          <a:xfrm>
            <a:off x="638058" y="4717326"/>
            <a:ext cx="895053" cy="400110"/>
          </a:xfrm>
          <a:prstGeom prst="rect">
            <a:avLst/>
          </a:prstGeom>
          <a:noFill/>
          <a:ln>
            <a:solidFill>
              <a:schemeClr val="accent1">
                <a:lumMod val="20000"/>
                <a:lumOff val="80000"/>
              </a:schemeClr>
            </a:solidFill>
          </a:ln>
        </p:spPr>
        <p:txBody>
          <a:bodyPr wrap="none" rtlCol="0">
            <a:spAutoFit/>
          </a:bodyPr>
          <a:lstStyle/>
          <a:p>
            <a:r>
              <a:rPr lang="en-US" sz="2000" dirty="0" smtClean="0"/>
              <a:t>Button</a:t>
            </a:r>
            <a:endParaRPr lang="nl-NL" sz="2000" dirty="0"/>
          </a:p>
        </p:txBody>
      </p:sp>
      <p:sp>
        <p:nvSpPr>
          <p:cNvPr id="25" name="TextBox 24"/>
          <p:cNvSpPr txBox="1"/>
          <p:nvPr/>
        </p:nvSpPr>
        <p:spPr>
          <a:xfrm>
            <a:off x="7487274" y="5827876"/>
            <a:ext cx="2921184" cy="400110"/>
          </a:xfrm>
          <a:prstGeom prst="rect">
            <a:avLst/>
          </a:prstGeom>
          <a:noFill/>
          <a:ln>
            <a:solidFill>
              <a:schemeClr val="accent1">
                <a:lumMod val="20000"/>
                <a:lumOff val="80000"/>
              </a:schemeClr>
            </a:solidFill>
          </a:ln>
        </p:spPr>
        <p:txBody>
          <a:bodyPr wrap="none" rtlCol="0">
            <a:spAutoFit/>
          </a:bodyPr>
          <a:lstStyle/>
          <a:p>
            <a:r>
              <a:rPr lang="en-US" sz="2000" dirty="0" smtClean="0"/>
              <a:t>Events of selected control </a:t>
            </a:r>
            <a:endParaRPr lang="nl-NL"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679" y="2461526"/>
            <a:ext cx="3456227" cy="284782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2759" y="1804516"/>
            <a:ext cx="2610214" cy="3972479"/>
          </a:xfrm>
          <a:prstGeom prst="rect">
            <a:avLst/>
          </a:prstGeom>
        </p:spPr>
      </p:pic>
      <p:cxnSp>
        <p:nvCxnSpPr>
          <p:cNvPr id="19" name="Straight Arrow Connector 18"/>
          <p:cNvCxnSpPr>
            <a:stCxn id="20" idx="3"/>
          </p:cNvCxnSpPr>
          <p:nvPr/>
        </p:nvCxnSpPr>
        <p:spPr>
          <a:xfrm flipV="1">
            <a:off x="1533111" y="4903079"/>
            <a:ext cx="31334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3313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Information: Controls(cont.)</a:t>
            </a:r>
            <a:endParaRPr lang="en-GB" dirty="0"/>
          </a:p>
        </p:txBody>
      </p:sp>
      <p:sp>
        <p:nvSpPr>
          <p:cNvPr id="6" name="Content Placeholder 5"/>
          <p:cNvSpPr>
            <a:spLocks noGrp="1"/>
          </p:cNvSpPr>
          <p:nvPr>
            <p:ph idx="1"/>
          </p:nvPr>
        </p:nvSpPr>
        <p:spPr>
          <a:xfrm>
            <a:off x="1097280" y="1737360"/>
            <a:ext cx="10058400" cy="4023360"/>
          </a:xfrm>
        </p:spPr>
        <p:txBody>
          <a:bodyPr>
            <a:normAutofit/>
          </a:bodyPr>
          <a:lstStyle/>
          <a:p>
            <a:pPr>
              <a:buFont typeface="Arial" panose="020B0604020202020204" pitchFamily="34" charset="0"/>
              <a:buChar char="•"/>
            </a:pPr>
            <a:endParaRPr lang="en-US" sz="2400" dirty="0" smtClean="0"/>
          </a:p>
          <a:p>
            <a:pPr>
              <a:buFont typeface="Arial" panose="020B0604020202020204" pitchFamily="34" charset="0"/>
              <a:buChar char="•"/>
            </a:pPr>
            <a:r>
              <a:rPr lang="en-US" sz="2400" dirty="0"/>
              <a:t> </a:t>
            </a:r>
            <a:r>
              <a:rPr lang="en-US" sz="2400" dirty="0" smtClean="0"/>
              <a:t>The code that should be executed when the button is clicked goes in the </a:t>
            </a:r>
            <a:r>
              <a:rPr lang="en-US" sz="2400" dirty="0" err="1" smtClean="0"/>
              <a:t>EventHandler</a:t>
            </a: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
        <p:nvSpPr>
          <p:cNvPr id="7" name="TextBox 6"/>
          <p:cNvSpPr txBox="1"/>
          <p:nvPr/>
        </p:nvSpPr>
        <p:spPr>
          <a:xfrm>
            <a:off x="1292773" y="3436853"/>
            <a:ext cx="9144000" cy="1323439"/>
          </a:xfrm>
          <a:prstGeom prst="rect">
            <a:avLst/>
          </a:prstGeom>
          <a:noFill/>
          <a:ln>
            <a:solidFill>
              <a:schemeClr val="tx1"/>
            </a:solidFill>
          </a:ln>
        </p:spPr>
        <p:txBody>
          <a:bodyPr wrap="square" rtlCol="0">
            <a:spAutoFit/>
          </a:bodyPr>
          <a:lstStyle/>
          <a:p>
            <a:r>
              <a:rPr lang="en-US" sz="2000" dirty="0" smtClean="0">
                <a:solidFill>
                  <a:srgbClr val="0000FF"/>
                </a:solidFill>
                <a:latin typeface="Consolas" panose="020B0609020204030204" pitchFamily="49" charset="0"/>
              </a:rPr>
              <a:t>private</a:t>
            </a:r>
            <a:r>
              <a:rPr lang="en-US" sz="2000" dirty="0" smtClean="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btnHello_Click</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object</a:t>
            </a:r>
            <a:r>
              <a:rPr lang="en-US" sz="2000" dirty="0">
                <a:solidFill>
                  <a:srgbClr val="000000"/>
                </a:solidFill>
                <a:latin typeface="Consolas" panose="020B0609020204030204" pitchFamily="49" charset="0"/>
              </a:rPr>
              <a:t> sender, </a:t>
            </a:r>
            <a:r>
              <a:rPr lang="en-US" sz="2000" dirty="0" err="1">
                <a:solidFill>
                  <a:srgbClr val="000000"/>
                </a:solidFill>
                <a:latin typeface="Consolas" panose="020B0609020204030204" pitchFamily="49" charset="0"/>
              </a:rPr>
              <a:t>EventArgs</a:t>
            </a:r>
            <a:r>
              <a:rPr lang="en-US" sz="2000" dirty="0">
                <a:solidFill>
                  <a:srgbClr val="000000"/>
                </a:solidFill>
                <a:latin typeface="Consolas" panose="020B0609020204030204" pitchFamily="49" charset="0"/>
              </a:rPr>
              <a:t> e)</a:t>
            </a:r>
          </a:p>
          <a:p>
            <a:r>
              <a:rPr lang="nl-NL" sz="2000" dirty="0" smtClean="0">
                <a:solidFill>
                  <a:srgbClr val="000000"/>
                </a:solidFill>
                <a:latin typeface="Consolas" panose="020B0609020204030204" pitchFamily="49" charset="0"/>
              </a:rPr>
              <a:t>{</a:t>
            </a:r>
          </a:p>
          <a:p>
            <a:r>
              <a:rPr lang="en-US" sz="2000" dirty="0">
                <a:solidFill>
                  <a:srgbClr val="000000"/>
                </a:solidFill>
                <a:latin typeface="Consolas" panose="020B0609020204030204" pitchFamily="49" charset="0"/>
              </a:rPr>
              <a:t>	</a:t>
            </a:r>
            <a:r>
              <a:rPr lang="nl-NL" sz="2000" dirty="0" smtClean="0">
                <a:solidFill>
                  <a:srgbClr val="008000"/>
                </a:solidFill>
                <a:highlight>
                  <a:srgbClr val="FFFFFF"/>
                </a:highlight>
                <a:latin typeface="Consolas"/>
              </a:rPr>
              <a:t>//Code here </a:t>
            </a:r>
            <a:r>
              <a:rPr lang="nl-NL" sz="2000" dirty="0" err="1" smtClean="0">
                <a:solidFill>
                  <a:srgbClr val="008000"/>
                </a:solidFill>
                <a:highlight>
                  <a:srgbClr val="FFFFFF"/>
                </a:highlight>
                <a:latin typeface="Consolas"/>
              </a:rPr>
              <a:t>gets</a:t>
            </a:r>
            <a:r>
              <a:rPr lang="nl-NL" sz="2000" dirty="0" smtClean="0">
                <a:solidFill>
                  <a:srgbClr val="008000"/>
                </a:solidFill>
                <a:highlight>
                  <a:srgbClr val="FFFFFF"/>
                </a:highlight>
                <a:latin typeface="Consolas"/>
              </a:rPr>
              <a:t> </a:t>
            </a:r>
            <a:r>
              <a:rPr lang="nl-NL" sz="2000" dirty="0" err="1" smtClean="0">
                <a:solidFill>
                  <a:srgbClr val="008000"/>
                </a:solidFill>
                <a:highlight>
                  <a:srgbClr val="FFFFFF"/>
                </a:highlight>
                <a:latin typeface="Consolas"/>
              </a:rPr>
              <a:t>executed</a:t>
            </a:r>
            <a:r>
              <a:rPr lang="nl-NL" sz="2000" dirty="0" smtClean="0">
                <a:solidFill>
                  <a:srgbClr val="008000"/>
                </a:solidFill>
                <a:highlight>
                  <a:srgbClr val="FFFFFF"/>
                </a:highlight>
                <a:latin typeface="Consolas"/>
              </a:rPr>
              <a:t> </a:t>
            </a:r>
            <a:r>
              <a:rPr lang="nl-NL" sz="2000" dirty="0" err="1" smtClean="0">
                <a:solidFill>
                  <a:srgbClr val="008000"/>
                </a:solidFill>
                <a:highlight>
                  <a:srgbClr val="FFFFFF"/>
                </a:highlight>
                <a:latin typeface="Consolas"/>
              </a:rPr>
              <a:t>everytime</a:t>
            </a:r>
            <a:r>
              <a:rPr lang="nl-NL" sz="2000" dirty="0" smtClean="0">
                <a:solidFill>
                  <a:srgbClr val="008000"/>
                </a:solidFill>
                <a:highlight>
                  <a:srgbClr val="FFFFFF"/>
                </a:highlight>
                <a:latin typeface="Consolas"/>
              </a:rPr>
              <a:t> </a:t>
            </a:r>
            <a:r>
              <a:rPr lang="nl-NL" sz="2000" dirty="0" err="1" smtClean="0">
                <a:solidFill>
                  <a:srgbClr val="008000"/>
                </a:solidFill>
                <a:highlight>
                  <a:srgbClr val="FFFFFF"/>
                </a:highlight>
                <a:latin typeface="Consolas"/>
              </a:rPr>
              <a:t>the</a:t>
            </a:r>
            <a:r>
              <a:rPr lang="nl-NL" sz="2000" dirty="0" smtClean="0">
                <a:solidFill>
                  <a:srgbClr val="008000"/>
                </a:solidFill>
                <a:highlight>
                  <a:srgbClr val="FFFFFF"/>
                </a:highlight>
                <a:latin typeface="Consolas"/>
              </a:rPr>
              <a:t> button is </a:t>
            </a:r>
            <a:r>
              <a:rPr lang="nl-NL" sz="2000" dirty="0" err="1" smtClean="0">
                <a:solidFill>
                  <a:srgbClr val="008000"/>
                </a:solidFill>
                <a:highlight>
                  <a:srgbClr val="FFFFFF"/>
                </a:highlight>
                <a:latin typeface="Consolas"/>
              </a:rPr>
              <a:t>clicked</a:t>
            </a:r>
            <a:endParaRPr lang="nl-NL" sz="2000" dirty="0">
              <a:solidFill>
                <a:srgbClr val="000000"/>
              </a:solidFill>
              <a:latin typeface="Consolas" panose="020B0609020204030204" pitchFamily="49" charset="0"/>
            </a:endParaRPr>
          </a:p>
          <a:p>
            <a:r>
              <a:rPr lang="nl-NL" sz="2000" dirty="0" smtClean="0">
                <a:solidFill>
                  <a:srgbClr val="000000"/>
                </a:solidFill>
                <a:latin typeface="Consolas" panose="020B0609020204030204" pitchFamily="49" charset="0"/>
              </a:rPr>
              <a:t>}</a:t>
            </a:r>
            <a:endParaRPr lang="nl-NL" sz="2000" dirty="0"/>
          </a:p>
        </p:txBody>
      </p:sp>
    </p:spTree>
    <p:extLst>
      <p:ext uri="{BB962C8B-B14F-4D97-AF65-F5344CB8AC3E}">
        <p14:creationId xmlns:p14="http://schemas.microsoft.com/office/powerpoint/2010/main" val="4013596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A simple app to input a name</a:t>
            </a:r>
            <a:endParaRPr lang="en-GB"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46990"/>
            <a:ext cx="1219200" cy="1219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848" y="2455106"/>
            <a:ext cx="4715642" cy="341398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1888" y="2455106"/>
            <a:ext cx="4704224" cy="3413988"/>
          </a:xfrm>
          <a:prstGeom prst="rect">
            <a:avLst/>
          </a:prstGeom>
        </p:spPr>
      </p:pic>
      <p:cxnSp>
        <p:nvCxnSpPr>
          <p:cNvPr id="10" name="Straight Arrow Connector 9"/>
          <p:cNvCxnSpPr>
            <a:stCxn id="6" idx="3"/>
            <a:endCxn id="8" idx="1"/>
          </p:cNvCxnSpPr>
          <p:nvPr/>
        </p:nvCxnSpPr>
        <p:spPr>
          <a:xfrm>
            <a:off x="5072490" y="4162100"/>
            <a:ext cx="21193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03979" y="4252729"/>
            <a:ext cx="1645002" cy="1015663"/>
          </a:xfrm>
          <a:prstGeom prst="rect">
            <a:avLst/>
          </a:prstGeom>
          <a:noFill/>
          <a:ln>
            <a:solidFill>
              <a:schemeClr val="accent1">
                <a:lumMod val="20000"/>
                <a:lumOff val="80000"/>
              </a:schemeClr>
            </a:solidFill>
          </a:ln>
        </p:spPr>
        <p:txBody>
          <a:bodyPr wrap="none" rtlCol="0">
            <a:spAutoFit/>
          </a:bodyPr>
          <a:lstStyle/>
          <a:p>
            <a:r>
              <a:rPr lang="en-US" sz="2000" dirty="0" smtClean="0"/>
              <a:t>Type a name, </a:t>
            </a:r>
          </a:p>
          <a:p>
            <a:r>
              <a:rPr lang="en-US" sz="2000" dirty="0" smtClean="0"/>
              <a:t>then click the </a:t>
            </a:r>
          </a:p>
          <a:p>
            <a:r>
              <a:rPr lang="en-US" sz="2000" dirty="0" smtClean="0"/>
              <a:t>button</a:t>
            </a:r>
            <a:endParaRPr lang="nl-NL" sz="2000" dirty="0"/>
          </a:p>
        </p:txBody>
      </p:sp>
    </p:spTree>
    <p:extLst>
      <p:ext uri="{BB962C8B-B14F-4D97-AF65-F5344CB8AC3E}">
        <p14:creationId xmlns:p14="http://schemas.microsoft.com/office/powerpoint/2010/main" val="37158355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turn!</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a:t> </a:t>
            </a:r>
            <a:r>
              <a:rPr lang="en-GB" sz="2400" dirty="0" smtClean="0"/>
              <a:t>Build this app:</a:t>
            </a:r>
            <a:endParaRPr lang="en-GB"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682" y="30480"/>
            <a:ext cx="1282838" cy="1282838"/>
          </a:xfrm>
          <a:prstGeom prst="rect">
            <a:avLst/>
          </a:prstGeom>
        </p:spPr>
      </p:pic>
      <p:pic>
        <p:nvPicPr>
          <p:cNvPr id="1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48" y="2455106"/>
            <a:ext cx="4715642" cy="3413988"/>
          </a:xfrm>
          <a:prstGeom prst="rect">
            <a:avLst/>
          </a:prstGeom>
        </p:spPr>
      </p:pic>
      <p:pic>
        <p:nvPicPr>
          <p:cNvPr id="1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888" y="2455106"/>
            <a:ext cx="4704224" cy="3413988"/>
          </a:xfrm>
          <a:prstGeom prst="rect">
            <a:avLst/>
          </a:prstGeom>
        </p:spPr>
      </p:pic>
      <p:cxnSp>
        <p:nvCxnSpPr>
          <p:cNvPr id="19" name="Straight Arrow Connector 9"/>
          <p:cNvCxnSpPr>
            <a:stCxn id="17" idx="3"/>
            <a:endCxn id="18" idx="1"/>
          </p:cNvCxnSpPr>
          <p:nvPr/>
        </p:nvCxnSpPr>
        <p:spPr>
          <a:xfrm>
            <a:off x="5072490" y="4162100"/>
            <a:ext cx="211939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0"/>
          <p:cNvSpPr txBox="1"/>
          <p:nvPr/>
        </p:nvSpPr>
        <p:spPr>
          <a:xfrm>
            <a:off x="5303979" y="4252729"/>
            <a:ext cx="1645002" cy="1015663"/>
          </a:xfrm>
          <a:prstGeom prst="rect">
            <a:avLst/>
          </a:prstGeom>
          <a:noFill/>
          <a:ln>
            <a:solidFill>
              <a:schemeClr val="accent1">
                <a:lumMod val="20000"/>
                <a:lumOff val="80000"/>
              </a:schemeClr>
            </a:solidFill>
          </a:ln>
        </p:spPr>
        <p:txBody>
          <a:bodyPr wrap="none" rtlCol="0">
            <a:spAutoFit/>
          </a:bodyPr>
          <a:lstStyle/>
          <a:p>
            <a:r>
              <a:rPr lang="en-US" sz="2000" dirty="0" smtClean="0"/>
              <a:t>Type a name, </a:t>
            </a:r>
          </a:p>
          <a:p>
            <a:r>
              <a:rPr lang="en-US" sz="2000" dirty="0" smtClean="0"/>
              <a:t>then click the </a:t>
            </a:r>
          </a:p>
          <a:p>
            <a:r>
              <a:rPr lang="en-US" sz="2000" dirty="0" smtClean="0"/>
              <a:t>button</a:t>
            </a:r>
            <a:endParaRPr lang="nl-NL" sz="2000" dirty="0"/>
          </a:p>
        </p:txBody>
      </p:sp>
    </p:spTree>
    <p:extLst>
      <p:ext uri="{BB962C8B-B14F-4D97-AF65-F5344CB8AC3E}">
        <p14:creationId xmlns:p14="http://schemas.microsoft.com/office/powerpoint/2010/main" val="3362590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Extra information</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Give descriptive names to Controls, using a prefix to indicate the type of Control, followed by the purpose of the Control.</a:t>
            </a:r>
          </a:p>
          <a:p>
            <a:pPr marL="0" indent="0">
              <a:buNone/>
            </a:pPr>
            <a:endParaRPr lang="en-GB"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1226" y="2750452"/>
            <a:ext cx="4704224" cy="3413988"/>
          </a:xfrm>
          <a:prstGeom prst="rect">
            <a:avLst/>
          </a:prstGeom>
        </p:spPr>
      </p:pic>
      <p:sp>
        <p:nvSpPr>
          <p:cNvPr id="8" name="TextBox 7"/>
          <p:cNvSpPr txBox="1"/>
          <p:nvPr/>
        </p:nvSpPr>
        <p:spPr>
          <a:xfrm>
            <a:off x="1418896" y="3166495"/>
            <a:ext cx="986607" cy="400110"/>
          </a:xfrm>
          <a:prstGeom prst="rect">
            <a:avLst/>
          </a:prstGeom>
          <a:noFill/>
          <a:ln>
            <a:solidFill>
              <a:schemeClr val="accent1">
                <a:lumMod val="20000"/>
                <a:lumOff val="80000"/>
              </a:schemeClr>
            </a:solidFill>
          </a:ln>
        </p:spPr>
        <p:txBody>
          <a:bodyPr wrap="square" rtlCol="0">
            <a:spAutoFit/>
          </a:bodyPr>
          <a:lstStyle/>
          <a:p>
            <a:r>
              <a:rPr lang="en-US" sz="2000" dirty="0" err="1" smtClean="0"/>
              <a:t>lblTitle</a:t>
            </a:r>
            <a:endParaRPr lang="nl-NL" sz="2000" dirty="0"/>
          </a:p>
        </p:txBody>
      </p:sp>
      <p:cxnSp>
        <p:nvCxnSpPr>
          <p:cNvPr id="9" name="Straight Arrow Connector 8"/>
          <p:cNvCxnSpPr>
            <a:stCxn id="8" idx="3"/>
          </p:cNvCxnSpPr>
          <p:nvPr/>
        </p:nvCxnSpPr>
        <p:spPr>
          <a:xfrm flipV="1">
            <a:off x="2405503" y="3342958"/>
            <a:ext cx="21980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18896" y="4060707"/>
            <a:ext cx="1128497" cy="400110"/>
          </a:xfrm>
          <a:prstGeom prst="rect">
            <a:avLst/>
          </a:prstGeom>
          <a:noFill/>
          <a:ln>
            <a:solidFill>
              <a:schemeClr val="accent1">
                <a:lumMod val="20000"/>
                <a:lumOff val="80000"/>
              </a:schemeClr>
            </a:solidFill>
          </a:ln>
        </p:spPr>
        <p:txBody>
          <a:bodyPr wrap="square" rtlCol="0">
            <a:spAutoFit/>
          </a:bodyPr>
          <a:lstStyle/>
          <a:p>
            <a:r>
              <a:rPr lang="en-US" sz="2000" dirty="0" err="1" smtClean="0"/>
              <a:t>lblName</a:t>
            </a:r>
            <a:endParaRPr lang="nl-NL" sz="2000" dirty="0"/>
          </a:p>
        </p:txBody>
      </p:sp>
      <p:cxnSp>
        <p:nvCxnSpPr>
          <p:cNvPr id="15" name="Straight Arrow Connector 14"/>
          <p:cNvCxnSpPr>
            <a:stCxn id="14" idx="3"/>
          </p:cNvCxnSpPr>
          <p:nvPr/>
        </p:nvCxnSpPr>
        <p:spPr>
          <a:xfrm flipV="1">
            <a:off x="2547393" y="4256690"/>
            <a:ext cx="1094441" cy="4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18896" y="5365535"/>
            <a:ext cx="1128497" cy="400110"/>
          </a:xfrm>
          <a:prstGeom prst="rect">
            <a:avLst/>
          </a:prstGeom>
          <a:noFill/>
          <a:ln>
            <a:solidFill>
              <a:schemeClr val="accent1">
                <a:lumMod val="20000"/>
                <a:lumOff val="80000"/>
              </a:schemeClr>
            </a:solidFill>
          </a:ln>
        </p:spPr>
        <p:txBody>
          <a:bodyPr wrap="square" rtlCol="0">
            <a:spAutoFit/>
          </a:bodyPr>
          <a:lstStyle/>
          <a:p>
            <a:r>
              <a:rPr lang="en-US" sz="2000" dirty="0" err="1" smtClean="0"/>
              <a:t>lblResult</a:t>
            </a:r>
            <a:endParaRPr lang="nl-NL" sz="2000" dirty="0"/>
          </a:p>
        </p:txBody>
      </p:sp>
      <p:cxnSp>
        <p:nvCxnSpPr>
          <p:cNvPr id="23" name="Straight Arrow Connector 22"/>
          <p:cNvCxnSpPr>
            <a:stCxn id="22" idx="3"/>
          </p:cNvCxnSpPr>
          <p:nvPr/>
        </p:nvCxnSpPr>
        <p:spPr>
          <a:xfrm flipV="1">
            <a:off x="2547393" y="5549462"/>
            <a:ext cx="10972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771961" y="4056635"/>
            <a:ext cx="1128497" cy="400110"/>
          </a:xfrm>
          <a:prstGeom prst="rect">
            <a:avLst/>
          </a:prstGeom>
          <a:noFill/>
          <a:ln>
            <a:solidFill>
              <a:schemeClr val="accent1">
                <a:lumMod val="20000"/>
                <a:lumOff val="80000"/>
              </a:schemeClr>
            </a:solidFill>
          </a:ln>
        </p:spPr>
        <p:txBody>
          <a:bodyPr wrap="square" rtlCol="0">
            <a:spAutoFit/>
          </a:bodyPr>
          <a:lstStyle/>
          <a:p>
            <a:r>
              <a:rPr lang="en-US" sz="2000" dirty="0" err="1" smtClean="0"/>
              <a:t>tbName</a:t>
            </a:r>
            <a:endParaRPr lang="nl-NL" sz="2000" dirty="0"/>
          </a:p>
        </p:txBody>
      </p:sp>
      <p:cxnSp>
        <p:nvCxnSpPr>
          <p:cNvPr id="25" name="Straight Arrow Connector 24"/>
          <p:cNvCxnSpPr>
            <a:stCxn id="24" idx="1"/>
          </p:cNvCxnSpPr>
          <p:nvPr/>
        </p:nvCxnSpPr>
        <p:spPr>
          <a:xfrm flipH="1">
            <a:off x="7588496" y="4256690"/>
            <a:ext cx="118346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71961" y="4774216"/>
            <a:ext cx="1128497" cy="400110"/>
          </a:xfrm>
          <a:prstGeom prst="rect">
            <a:avLst/>
          </a:prstGeom>
          <a:noFill/>
          <a:ln>
            <a:solidFill>
              <a:schemeClr val="accent1">
                <a:lumMod val="20000"/>
                <a:lumOff val="80000"/>
              </a:schemeClr>
            </a:solidFill>
          </a:ln>
        </p:spPr>
        <p:txBody>
          <a:bodyPr wrap="square" rtlCol="0">
            <a:spAutoFit/>
          </a:bodyPr>
          <a:lstStyle/>
          <a:p>
            <a:r>
              <a:rPr lang="en-US" sz="2000" dirty="0" err="1" smtClean="0"/>
              <a:t>btnHello</a:t>
            </a:r>
            <a:endParaRPr lang="nl-NL" sz="2000" dirty="0"/>
          </a:p>
        </p:txBody>
      </p:sp>
      <p:cxnSp>
        <p:nvCxnSpPr>
          <p:cNvPr id="31" name="Straight Arrow Connector 30"/>
          <p:cNvCxnSpPr>
            <a:stCxn id="30" idx="1"/>
          </p:cNvCxnSpPr>
          <p:nvPr/>
        </p:nvCxnSpPr>
        <p:spPr>
          <a:xfrm flipH="1" flipV="1">
            <a:off x="6605753" y="4911211"/>
            <a:ext cx="21662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519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p:txBody>
          <a:bodyPr/>
          <a:lstStyle/>
          <a:p>
            <a:endParaRPr lang="en-GB"/>
          </a:p>
        </p:txBody>
      </p:sp>
      <p:pic>
        <p:nvPicPr>
          <p:cNvPr id="4" name="Picture 2" descr="C:\Users\874156\Desktop\jxGUf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4610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Content</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b="1" dirty="0" smtClean="0"/>
              <a:t> Topics of this week</a:t>
            </a:r>
          </a:p>
          <a:p>
            <a:pPr lvl="1">
              <a:buFont typeface="Wingdings" panose="05000000000000000000" pitchFamily="2" charset="2"/>
              <a:buChar char="§"/>
            </a:pPr>
            <a:r>
              <a:rPr lang="en-GB" sz="2200" dirty="0" smtClean="0"/>
              <a:t>Introduction to ADO</a:t>
            </a:r>
          </a:p>
          <a:p>
            <a:pPr lvl="1">
              <a:buFont typeface="Wingdings" panose="05000000000000000000" pitchFamily="2" charset="2"/>
              <a:buChar char="§"/>
            </a:pPr>
            <a:r>
              <a:rPr lang="en-GB" sz="2200" dirty="0" smtClean="0"/>
              <a:t>Programming languages</a:t>
            </a:r>
          </a:p>
          <a:p>
            <a:pPr lvl="1">
              <a:buFont typeface="Wingdings" panose="05000000000000000000" pitchFamily="2" charset="2"/>
              <a:buChar char="§"/>
            </a:pPr>
            <a:r>
              <a:rPr lang="en-GB" sz="2200" dirty="0"/>
              <a:t>Windows Forms Applications and basic Controls</a:t>
            </a:r>
            <a:endParaRPr lang="en-GB" sz="2400" dirty="0"/>
          </a:p>
          <a:p>
            <a:pPr lvl="1">
              <a:buFont typeface="Wingdings" panose="05000000000000000000" pitchFamily="2" charset="2"/>
              <a:buChar char="§"/>
            </a:pPr>
            <a:r>
              <a:rPr lang="en-GB" sz="2200" dirty="0" smtClean="0"/>
              <a:t>Variables and Operators</a:t>
            </a:r>
          </a:p>
          <a:p>
            <a:pPr>
              <a:buFont typeface="Arial" panose="020B0604020202020204" pitchFamily="34" charset="0"/>
              <a:buChar char="•"/>
            </a:pPr>
            <a:r>
              <a:rPr lang="en-GB" sz="2600" b="1" dirty="0" smtClean="0"/>
              <a:t> </a:t>
            </a:r>
            <a:r>
              <a:rPr lang="en-GB" sz="2400" b="1" dirty="0" smtClean="0"/>
              <a:t>Learning objectives</a:t>
            </a:r>
          </a:p>
          <a:p>
            <a:pPr lvl="1">
              <a:buFont typeface="Wingdings" panose="05000000000000000000" pitchFamily="2" charset="2"/>
              <a:buChar char="§"/>
            </a:pPr>
            <a:r>
              <a:rPr lang="en-GB" sz="2200" dirty="0" smtClean="0"/>
              <a:t>Create a </a:t>
            </a:r>
            <a:r>
              <a:rPr lang="en-GB" sz="2200" dirty="0" err="1" smtClean="0"/>
              <a:t>WinForms</a:t>
            </a:r>
            <a:r>
              <a:rPr lang="en-GB" sz="2200" dirty="0" smtClean="0"/>
              <a:t> application </a:t>
            </a:r>
          </a:p>
          <a:p>
            <a:pPr lvl="1">
              <a:buFont typeface="Wingdings" panose="05000000000000000000" pitchFamily="2" charset="2"/>
              <a:buChar char="§"/>
            </a:pPr>
            <a:r>
              <a:rPr lang="en-GB" sz="2200" dirty="0" smtClean="0"/>
              <a:t>Display and retrieve information using Controls</a:t>
            </a:r>
          </a:p>
          <a:p>
            <a:pPr lvl="1">
              <a:buFont typeface="Wingdings" panose="05000000000000000000" pitchFamily="2" charset="2"/>
              <a:buChar char="§"/>
            </a:pPr>
            <a:r>
              <a:rPr lang="en-GB" sz="2200" dirty="0" smtClean="0"/>
              <a:t>Store and manipulate that information using variables</a:t>
            </a:r>
          </a:p>
          <a:p>
            <a:pPr marL="0" indent="0">
              <a:buNone/>
            </a:pPr>
            <a:endParaRPr lang="en-GB" sz="2400"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Tree>
    <p:extLst>
      <p:ext uri="{BB962C8B-B14F-4D97-AF65-F5344CB8AC3E}">
        <p14:creationId xmlns:p14="http://schemas.microsoft.com/office/powerpoint/2010/main" val="1663350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Variables</a:t>
            </a:r>
            <a:endParaRPr lang="en-GB" dirty="0"/>
          </a:p>
        </p:txBody>
      </p:sp>
      <p:sp>
        <p:nvSpPr>
          <p:cNvPr id="3" name="Content Placeholder 2"/>
          <p:cNvSpPr>
            <a:spLocks noGrp="1"/>
          </p:cNvSpPr>
          <p:nvPr>
            <p:ph idx="1"/>
          </p:nvPr>
        </p:nvSpPr>
        <p:spPr>
          <a:xfrm>
            <a:off x="1097280" y="1845733"/>
            <a:ext cx="10058400" cy="4614051"/>
          </a:xfrm>
        </p:spPr>
        <p:txBody>
          <a:bodyPr>
            <a:normAutofit/>
          </a:bodyPr>
          <a:lstStyle/>
          <a:p>
            <a:pPr>
              <a:buFont typeface="Arial" panose="020B0604020202020204" pitchFamily="34" charset="0"/>
              <a:buChar char="•"/>
            </a:pPr>
            <a:r>
              <a:rPr lang="en-GB" sz="2400" dirty="0" smtClean="0"/>
              <a:t> Programs are processed through statements </a:t>
            </a:r>
          </a:p>
          <a:p>
            <a:pPr>
              <a:buFont typeface="Arial" panose="020B0604020202020204" pitchFamily="34" charset="0"/>
              <a:buChar char="•"/>
            </a:pPr>
            <a:endParaRPr lang="en-GB" sz="2400" dirty="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a:p>
          <a:p>
            <a:pPr>
              <a:buFont typeface="Arial" panose="020B0604020202020204" pitchFamily="34" charset="0"/>
              <a:buChar char="•"/>
            </a:pPr>
            <a:r>
              <a:rPr lang="en-GB" sz="2400" dirty="0" smtClean="0"/>
              <a:t> There should be a way to remember the data (store data)</a:t>
            </a:r>
          </a:p>
          <a:p>
            <a:pPr lvl="1">
              <a:buFont typeface="Wingdings" panose="05000000000000000000" pitchFamily="2" charset="2"/>
              <a:buChar char="§"/>
            </a:pPr>
            <a:r>
              <a:rPr lang="en-GB" sz="2200" dirty="0" smtClean="0"/>
              <a:t>Variables: define a variable; assign a variable; modify a variable</a:t>
            </a:r>
            <a:endParaRPr lang="en-GB"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374" y="2327703"/>
            <a:ext cx="3537991" cy="3059422"/>
          </a:xfrm>
          <a:prstGeom prst="rect">
            <a:avLst/>
          </a:prstGeom>
        </p:spPr>
      </p:pic>
      <p:sp>
        <p:nvSpPr>
          <p:cNvPr id="9" name="TextBox 8"/>
          <p:cNvSpPr txBox="1"/>
          <p:nvPr/>
        </p:nvSpPr>
        <p:spPr>
          <a:xfrm>
            <a:off x="6451563" y="3349582"/>
            <a:ext cx="2960451" cy="1015663"/>
          </a:xfrm>
          <a:prstGeom prst="rect">
            <a:avLst/>
          </a:prstGeom>
          <a:noFill/>
          <a:ln>
            <a:solidFill>
              <a:schemeClr val="accent1">
                <a:lumMod val="20000"/>
                <a:lumOff val="80000"/>
              </a:schemeClr>
            </a:solidFill>
          </a:ln>
        </p:spPr>
        <p:txBody>
          <a:bodyPr wrap="square" rtlCol="0">
            <a:spAutoFit/>
          </a:bodyPr>
          <a:lstStyle/>
          <a:p>
            <a:r>
              <a:rPr lang="en-US" sz="2000" dirty="0" smtClean="0"/>
              <a:t>Retrieve the information, then perform calculations, finally display it.</a:t>
            </a:r>
            <a:endParaRPr lang="nl-NL" sz="2000" dirty="0"/>
          </a:p>
        </p:txBody>
      </p:sp>
    </p:spTree>
    <p:extLst>
      <p:ext uri="{BB962C8B-B14F-4D97-AF65-F5344CB8AC3E}">
        <p14:creationId xmlns:p14="http://schemas.microsoft.com/office/powerpoint/2010/main" val="23172411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Variables: Syntax</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Variable declaration</a:t>
            </a:r>
          </a:p>
          <a:p>
            <a:pPr>
              <a:buFont typeface="Arial" panose="020B0604020202020204" pitchFamily="34" charset="0"/>
              <a:buChar char="•"/>
            </a:pPr>
            <a:endParaRPr lang="en-GB" sz="2400" dirty="0"/>
          </a:p>
          <a:p>
            <a:pPr>
              <a:buFont typeface="Arial" panose="020B0604020202020204" pitchFamily="34" charset="0"/>
              <a:buChar char="•"/>
            </a:pPr>
            <a:endParaRPr lang="en-GB" sz="2400" dirty="0" smtClean="0"/>
          </a:p>
          <a:p>
            <a:pPr>
              <a:buFont typeface="Arial" panose="020B0604020202020204" pitchFamily="34" charset="0"/>
              <a:buChar char="•"/>
            </a:pPr>
            <a:r>
              <a:rPr lang="en-GB" sz="2400" dirty="0"/>
              <a:t> Variable </a:t>
            </a:r>
            <a:r>
              <a:rPr lang="en-GB" sz="2400" dirty="0" smtClean="0"/>
              <a:t>assignment</a:t>
            </a:r>
            <a:endParaRPr lang="en-GB" sz="2400" dirty="0"/>
          </a:p>
          <a:p>
            <a:pPr>
              <a:buFont typeface="Arial" panose="020B0604020202020204" pitchFamily="34" charset="0"/>
              <a:buChar char="•"/>
            </a:pPr>
            <a:endParaRPr lang="en-GB" sz="2400" dirty="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
        <p:nvSpPr>
          <p:cNvPr id="7" name="Rectangle 6"/>
          <p:cNvSpPr/>
          <p:nvPr/>
        </p:nvSpPr>
        <p:spPr>
          <a:xfrm>
            <a:off x="1734284" y="2396827"/>
            <a:ext cx="3583032" cy="461665"/>
          </a:xfrm>
          <a:prstGeom prst="rect">
            <a:avLst/>
          </a:prstGeom>
          <a:ln>
            <a:solidFill>
              <a:schemeClr val="tx1"/>
            </a:solidFill>
          </a:ln>
        </p:spPr>
        <p:txBody>
          <a:bodyPr wrap="none">
            <a:spAutoFit/>
          </a:bodyPr>
          <a:lstStyle/>
          <a:p>
            <a:r>
              <a:rPr lang="nl-NL" sz="2400" dirty="0" smtClean="0">
                <a:solidFill>
                  <a:srgbClr val="0000FF"/>
                </a:solidFill>
                <a:highlight>
                  <a:srgbClr val="FFFFFF"/>
                </a:highlight>
                <a:latin typeface="Consolas"/>
              </a:rPr>
              <a:t>&lt;type&gt; </a:t>
            </a:r>
            <a:r>
              <a:rPr lang="nl-NL" sz="2400" dirty="0" smtClean="0">
                <a:solidFill>
                  <a:srgbClr val="000000"/>
                </a:solidFill>
                <a:highlight>
                  <a:srgbClr val="FFFFFF"/>
                </a:highlight>
                <a:latin typeface="Consolas"/>
              </a:rPr>
              <a:t>&lt;</a:t>
            </a:r>
            <a:r>
              <a:rPr lang="nl-NL" sz="2400" dirty="0" err="1" smtClean="0">
                <a:solidFill>
                  <a:srgbClr val="000000"/>
                </a:solidFill>
                <a:highlight>
                  <a:srgbClr val="FFFFFF"/>
                </a:highlight>
                <a:latin typeface="Consolas"/>
              </a:rPr>
              <a:t>identifier</a:t>
            </a:r>
            <a:r>
              <a:rPr lang="nl-NL" sz="2400" dirty="0" smtClean="0">
                <a:solidFill>
                  <a:srgbClr val="000000"/>
                </a:solidFill>
                <a:highlight>
                  <a:srgbClr val="FFFFFF"/>
                </a:highlight>
                <a:latin typeface="Consolas"/>
              </a:rPr>
              <a:t>&gt;;</a:t>
            </a:r>
            <a:endParaRPr lang="nl-NL" sz="2400" dirty="0">
              <a:solidFill>
                <a:srgbClr val="000000"/>
              </a:solidFill>
              <a:highlight>
                <a:srgbClr val="FFFFFF"/>
              </a:highlight>
              <a:latin typeface="Consolas"/>
            </a:endParaRPr>
          </a:p>
        </p:txBody>
      </p:sp>
      <p:sp>
        <p:nvSpPr>
          <p:cNvPr id="8" name="Rectangle 7"/>
          <p:cNvSpPr/>
          <p:nvPr/>
        </p:nvSpPr>
        <p:spPr>
          <a:xfrm>
            <a:off x="1734284" y="4132960"/>
            <a:ext cx="6471643" cy="461665"/>
          </a:xfrm>
          <a:prstGeom prst="rect">
            <a:avLst/>
          </a:prstGeom>
          <a:ln>
            <a:solidFill>
              <a:schemeClr val="tx1"/>
            </a:solidFill>
          </a:ln>
        </p:spPr>
        <p:txBody>
          <a:bodyPr wrap="none">
            <a:spAutoFit/>
          </a:bodyPr>
          <a:lstStyle/>
          <a:p>
            <a:r>
              <a:rPr lang="nl-NL" sz="2400" dirty="0" smtClean="0">
                <a:solidFill>
                  <a:srgbClr val="000000"/>
                </a:solidFill>
                <a:highlight>
                  <a:srgbClr val="FFFFFF"/>
                </a:highlight>
                <a:latin typeface="Consolas"/>
              </a:rPr>
              <a:t>&lt;</a:t>
            </a:r>
            <a:r>
              <a:rPr lang="nl-NL" sz="2400" dirty="0" err="1" smtClean="0">
                <a:solidFill>
                  <a:srgbClr val="000000"/>
                </a:solidFill>
                <a:highlight>
                  <a:srgbClr val="FFFFFF"/>
                </a:highlight>
                <a:latin typeface="Consolas"/>
              </a:rPr>
              <a:t>identifier</a:t>
            </a:r>
            <a:r>
              <a:rPr lang="nl-NL" sz="2400" dirty="0" smtClean="0">
                <a:solidFill>
                  <a:srgbClr val="000000"/>
                </a:solidFill>
                <a:highlight>
                  <a:srgbClr val="FFFFFF"/>
                </a:highlight>
                <a:latin typeface="Consolas"/>
              </a:rPr>
              <a:t>&gt; = &lt;</a:t>
            </a:r>
            <a:r>
              <a:rPr lang="nl-NL" sz="2400" dirty="0" err="1" smtClean="0">
                <a:solidFill>
                  <a:srgbClr val="000000"/>
                </a:solidFill>
                <a:highlight>
                  <a:srgbClr val="FFFFFF"/>
                </a:highlight>
                <a:latin typeface="Consolas"/>
              </a:rPr>
              <a:t>value_or_expression</a:t>
            </a:r>
            <a:r>
              <a:rPr lang="nl-NL" sz="2400" dirty="0" smtClean="0">
                <a:solidFill>
                  <a:srgbClr val="000000"/>
                </a:solidFill>
                <a:highlight>
                  <a:srgbClr val="FFFFFF"/>
                </a:highlight>
                <a:latin typeface="Consolas"/>
              </a:rPr>
              <a:t>&gt;;</a:t>
            </a:r>
            <a:endParaRPr lang="nl-NL" sz="2400" dirty="0">
              <a:solidFill>
                <a:srgbClr val="000000"/>
              </a:solidFill>
              <a:highlight>
                <a:srgbClr val="FFFFFF"/>
              </a:highlight>
              <a:latin typeface="Consolas"/>
            </a:endParaRPr>
          </a:p>
        </p:txBody>
      </p:sp>
    </p:spTree>
    <p:extLst>
      <p:ext uri="{BB962C8B-B14F-4D97-AF65-F5344CB8AC3E}">
        <p14:creationId xmlns:p14="http://schemas.microsoft.com/office/powerpoint/2010/main" val="33637957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Variables: Syntax (cont.)</a:t>
            </a:r>
            <a:endParaRPr lang="en-GB" dirty="0"/>
          </a:p>
        </p:txBody>
      </p:sp>
      <p:sp>
        <p:nvSpPr>
          <p:cNvPr id="3" name="Content Placeholder 2"/>
          <p:cNvSpPr>
            <a:spLocks noGrp="1"/>
          </p:cNvSpPr>
          <p:nvPr>
            <p:ph idx="1"/>
          </p:nvPr>
        </p:nvSpPr>
        <p:spPr/>
        <p:txBody>
          <a:bodyPr>
            <a:normAutofit/>
          </a:bodyPr>
          <a:lstStyle/>
          <a:p>
            <a:pPr marL="0" indent="0">
              <a:buNone/>
            </a:pPr>
            <a:endParaRPr lang="en-GB" sz="2400" dirty="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smtClean="0"/>
          </a:p>
          <a:p>
            <a:pPr>
              <a:buFont typeface="Arial" panose="020B0604020202020204" pitchFamily="34" charset="0"/>
              <a:buChar char="•"/>
            </a:pPr>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graphicFrame>
        <p:nvGraphicFramePr>
          <p:cNvPr id="9" name="Tijdelijke aanduiding voor inhoud 4"/>
          <p:cNvGraphicFramePr>
            <a:graphicFrameLocks/>
          </p:cNvGraphicFramePr>
          <p:nvPr>
            <p:extLst>
              <p:ext uri="{D42A27DB-BD31-4B8C-83A1-F6EECF244321}">
                <p14:modId xmlns:p14="http://schemas.microsoft.com/office/powerpoint/2010/main" val="3086156813"/>
              </p:ext>
            </p:extLst>
          </p:nvPr>
        </p:nvGraphicFramePr>
        <p:xfrm>
          <a:off x="1278059" y="1977080"/>
          <a:ext cx="9664261" cy="3383280"/>
        </p:xfrm>
        <a:graphic>
          <a:graphicData uri="http://schemas.openxmlformats.org/drawingml/2006/table">
            <a:tbl>
              <a:tblPr firstRow="1" bandRow="1">
                <a:tableStyleId>{5C22544A-7EE6-4342-B048-85BDC9FD1C3A}</a:tableStyleId>
              </a:tblPr>
              <a:tblGrid>
                <a:gridCol w="1528203">
                  <a:extLst>
                    <a:ext uri="{9D8B030D-6E8A-4147-A177-3AD203B41FA5}">
                      <a16:colId xmlns:a16="http://schemas.microsoft.com/office/drawing/2014/main" val="20000"/>
                    </a:ext>
                  </a:extLst>
                </a:gridCol>
                <a:gridCol w="5417955">
                  <a:extLst>
                    <a:ext uri="{9D8B030D-6E8A-4147-A177-3AD203B41FA5}">
                      <a16:colId xmlns:a16="http://schemas.microsoft.com/office/drawing/2014/main" val="20001"/>
                    </a:ext>
                  </a:extLst>
                </a:gridCol>
                <a:gridCol w="2718103">
                  <a:extLst>
                    <a:ext uri="{9D8B030D-6E8A-4147-A177-3AD203B41FA5}">
                      <a16:colId xmlns:a16="http://schemas.microsoft.com/office/drawing/2014/main" val="20002"/>
                    </a:ext>
                  </a:extLst>
                </a:gridCol>
              </a:tblGrid>
              <a:tr h="198224">
                <a:tc>
                  <a:txBody>
                    <a:bodyPr/>
                    <a:lstStyle/>
                    <a:p>
                      <a:r>
                        <a:rPr lang="nl-NL" sz="2000" dirty="0" smtClean="0"/>
                        <a:t>Type</a:t>
                      </a:r>
                      <a:endParaRPr lang="nl-NL" sz="2000" dirty="0"/>
                    </a:p>
                  </a:txBody>
                  <a:tcPr/>
                </a:tc>
                <a:tc>
                  <a:txBody>
                    <a:bodyPr/>
                    <a:lstStyle/>
                    <a:p>
                      <a:r>
                        <a:rPr lang="nl-NL" sz="2000" dirty="0" err="1" smtClean="0"/>
                        <a:t>Description</a:t>
                      </a:r>
                      <a:r>
                        <a:rPr lang="nl-NL" sz="2000" dirty="0" smtClean="0"/>
                        <a:t> </a:t>
                      </a:r>
                      <a:endParaRPr lang="nl-NL" sz="2000" dirty="0"/>
                    </a:p>
                  </a:txBody>
                  <a:tcPr/>
                </a:tc>
                <a:tc>
                  <a:txBody>
                    <a:bodyPr/>
                    <a:lstStyle/>
                    <a:p>
                      <a:r>
                        <a:rPr lang="nl-NL" sz="2000" dirty="0" err="1" smtClean="0"/>
                        <a:t>Values</a:t>
                      </a:r>
                      <a:endParaRPr lang="nl-NL" sz="2000" dirty="0"/>
                    </a:p>
                  </a:txBody>
                  <a:tcPr/>
                </a:tc>
                <a:extLst>
                  <a:ext uri="{0D108BD9-81ED-4DB2-BD59-A6C34878D82A}">
                    <a16:rowId xmlns:a16="http://schemas.microsoft.com/office/drawing/2014/main" val="10000"/>
                  </a:ext>
                </a:extLst>
              </a:tr>
              <a:tr h="370840">
                <a:tc>
                  <a:txBody>
                    <a:bodyPr/>
                    <a:lstStyle/>
                    <a:p>
                      <a:r>
                        <a:rPr lang="nl-NL" sz="2000" dirty="0" smtClean="0">
                          <a:latin typeface="Consolas" panose="020B0609020204030204" pitchFamily="49" charset="0"/>
                        </a:rPr>
                        <a:t>int</a:t>
                      </a:r>
                      <a:endParaRPr lang="nl-NL" sz="2000" dirty="0">
                        <a:latin typeface="Consolas" panose="020B0609020204030204" pitchFamily="49" charset="0"/>
                      </a:endParaRPr>
                    </a:p>
                  </a:txBody>
                  <a:tcPr/>
                </a:tc>
                <a:tc>
                  <a:txBody>
                    <a:bodyPr/>
                    <a:lstStyle/>
                    <a:p>
                      <a:r>
                        <a:rPr lang="nl-NL" sz="2000" dirty="0" err="1" smtClean="0"/>
                        <a:t>Numbers</a:t>
                      </a:r>
                      <a:r>
                        <a:rPr lang="nl-NL" sz="2000" dirty="0" smtClean="0"/>
                        <a:t> without </a:t>
                      </a:r>
                      <a:r>
                        <a:rPr lang="nl-NL" sz="2000" dirty="0" err="1" smtClean="0"/>
                        <a:t>decimals</a:t>
                      </a:r>
                      <a:r>
                        <a:rPr lang="nl-NL" sz="2000" dirty="0" smtClean="0"/>
                        <a:t> (integers)</a:t>
                      </a:r>
                      <a:endParaRPr lang="nl-NL" sz="2000" dirty="0"/>
                    </a:p>
                  </a:txBody>
                  <a:tcPr/>
                </a:tc>
                <a:tc>
                  <a:txBody>
                    <a:bodyPr/>
                    <a:lstStyle/>
                    <a:p>
                      <a:r>
                        <a:rPr lang="nl-NL" sz="2000" dirty="0" smtClean="0"/>
                        <a:t>-5; 0; 124</a:t>
                      </a:r>
                      <a:endParaRPr lang="nl-NL" sz="2000" dirty="0"/>
                    </a:p>
                  </a:txBody>
                  <a:tcPr/>
                </a:tc>
                <a:extLst>
                  <a:ext uri="{0D108BD9-81ED-4DB2-BD59-A6C34878D82A}">
                    <a16:rowId xmlns:a16="http://schemas.microsoft.com/office/drawing/2014/main" val="10002"/>
                  </a:ext>
                </a:extLst>
              </a:tr>
              <a:tr h="370840">
                <a:tc>
                  <a:txBody>
                    <a:bodyPr/>
                    <a:lstStyle/>
                    <a:p>
                      <a:r>
                        <a:rPr lang="nl-NL" sz="2000" dirty="0" smtClean="0">
                          <a:latin typeface="Consolas" panose="020B0609020204030204" pitchFamily="49" charset="0"/>
                        </a:rPr>
                        <a:t>string</a:t>
                      </a:r>
                      <a:endParaRPr lang="nl-NL" sz="2000" dirty="0">
                        <a:latin typeface="Consolas" panose="020B0609020204030204" pitchFamily="49" charset="0"/>
                      </a:endParaRPr>
                    </a:p>
                  </a:txBody>
                  <a:tcPr/>
                </a:tc>
                <a:tc>
                  <a:txBody>
                    <a:bodyPr/>
                    <a:lstStyle/>
                    <a:p>
                      <a:r>
                        <a:rPr lang="nl-NL" sz="2000" dirty="0" err="1" smtClean="0"/>
                        <a:t>Text</a:t>
                      </a:r>
                      <a:endParaRPr lang="nl-NL" sz="2000" dirty="0"/>
                    </a:p>
                  </a:txBody>
                  <a:tcPr/>
                </a:tc>
                <a:tc>
                  <a:txBody>
                    <a:bodyPr/>
                    <a:lstStyle/>
                    <a:p>
                      <a:r>
                        <a:rPr lang="nl-NL" sz="2000" dirty="0" smtClean="0"/>
                        <a:t>“</a:t>
                      </a:r>
                      <a:r>
                        <a:rPr lang="nl-NL" sz="2000" dirty="0" err="1" smtClean="0"/>
                        <a:t>students</a:t>
                      </a:r>
                      <a:r>
                        <a:rPr lang="nl-NL" sz="2000" dirty="0" smtClean="0"/>
                        <a:t>”; ““</a:t>
                      </a:r>
                      <a:endParaRPr lang="nl-NL" sz="2000" dirty="0"/>
                    </a:p>
                  </a:txBody>
                  <a:tcPr/>
                </a:tc>
                <a:extLst>
                  <a:ext uri="{0D108BD9-81ED-4DB2-BD59-A6C34878D82A}">
                    <a16:rowId xmlns:a16="http://schemas.microsoft.com/office/drawing/2014/main" val="10003"/>
                  </a:ext>
                </a:extLst>
              </a:tr>
              <a:tr h="370840">
                <a:tc>
                  <a:txBody>
                    <a:bodyPr/>
                    <a:lstStyle/>
                    <a:p>
                      <a:r>
                        <a:rPr lang="nl-NL" sz="2000" dirty="0" err="1" smtClean="0">
                          <a:latin typeface="Consolas" panose="020B0609020204030204" pitchFamily="49" charset="0"/>
                        </a:rPr>
                        <a:t>float</a:t>
                      </a:r>
                      <a:endParaRPr lang="nl-NL" sz="2000" dirty="0">
                        <a:latin typeface="Consolas" panose="020B0609020204030204" pitchFamily="49" charset="0"/>
                      </a:endParaRPr>
                    </a:p>
                  </a:txBody>
                  <a:tcPr/>
                </a:tc>
                <a:tc>
                  <a:txBody>
                    <a:bodyPr/>
                    <a:lstStyle/>
                    <a:p>
                      <a:r>
                        <a:rPr lang="nl-NL" sz="2000" dirty="0" err="1" smtClean="0"/>
                        <a:t>Numbers</a:t>
                      </a:r>
                      <a:r>
                        <a:rPr lang="nl-NL" sz="2000" dirty="0" smtClean="0"/>
                        <a:t> </a:t>
                      </a:r>
                      <a:r>
                        <a:rPr lang="nl-NL" sz="2000" dirty="0" err="1" smtClean="0"/>
                        <a:t>which</a:t>
                      </a:r>
                      <a:r>
                        <a:rPr lang="nl-NL" sz="2000" baseline="0" dirty="0" smtClean="0"/>
                        <a:t> </a:t>
                      </a:r>
                      <a:r>
                        <a:rPr lang="nl-NL" sz="2000" baseline="0" dirty="0" err="1" smtClean="0"/>
                        <a:t>may</a:t>
                      </a:r>
                      <a:r>
                        <a:rPr lang="nl-NL" sz="2000" baseline="0" dirty="0" smtClean="0"/>
                        <a:t> or </a:t>
                      </a:r>
                      <a:r>
                        <a:rPr lang="nl-NL" sz="2000" baseline="0" dirty="0" err="1" smtClean="0"/>
                        <a:t>may</a:t>
                      </a:r>
                      <a:r>
                        <a:rPr lang="nl-NL" sz="2000" baseline="0" dirty="0" smtClean="0"/>
                        <a:t> </a:t>
                      </a:r>
                      <a:r>
                        <a:rPr lang="nl-NL" sz="2000" baseline="0" dirty="0" err="1" smtClean="0"/>
                        <a:t>not</a:t>
                      </a:r>
                      <a:r>
                        <a:rPr lang="nl-NL" sz="2000" baseline="0" dirty="0" smtClean="0"/>
                        <a:t> </a:t>
                      </a:r>
                      <a:r>
                        <a:rPr lang="nl-NL" sz="2000" baseline="0" dirty="0" err="1" smtClean="0"/>
                        <a:t>contain</a:t>
                      </a:r>
                      <a:r>
                        <a:rPr lang="nl-NL" sz="2000" baseline="0" dirty="0" smtClean="0"/>
                        <a:t> </a:t>
                      </a:r>
                      <a:r>
                        <a:rPr lang="nl-NL" sz="2000" baseline="0" dirty="0" err="1" smtClean="0"/>
                        <a:t>decimals</a:t>
                      </a:r>
                      <a:endParaRPr lang="nl-NL" sz="2000" dirty="0"/>
                    </a:p>
                  </a:txBody>
                  <a:tcPr/>
                </a:tc>
                <a:tc>
                  <a:txBody>
                    <a:bodyPr/>
                    <a:lstStyle/>
                    <a:p>
                      <a:r>
                        <a:rPr lang="nl-NL" sz="2000" dirty="0" smtClean="0"/>
                        <a:t>124;</a:t>
                      </a:r>
                      <a:r>
                        <a:rPr lang="nl-NL" sz="2000" baseline="0" dirty="0" smtClean="0"/>
                        <a:t> </a:t>
                      </a:r>
                      <a:r>
                        <a:rPr lang="nl-NL" sz="2000" dirty="0" smtClean="0"/>
                        <a:t>1254.65 </a:t>
                      </a:r>
                    </a:p>
                  </a:txBody>
                  <a:tcPr/>
                </a:tc>
                <a:extLst>
                  <a:ext uri="{0D108BD9-81ED-4DB2-BD59-A6C34878D82A}">
                    <a16:rowId xmlns:a16="http://schemas.microsoft.com/office/drawing/2014/main" val="10005"/>
                  </a:ext>
                </a:extLst>
              </a:tr>
              <a:tr h="370840">
                <a:tc>
                  <a:txBody>
                    <a:bodyPr/>
                    <a:lstStyle/>
                    <a:p>
                      <a:r>
                        <a:rPr lang="nl-NL" sz="2000" dirty="0" smtClean="0">
                          <a:latin typeface="Consolas" panose="020B0609020204030204" pitchFamily="49" charset="0"/>
                        </a:rPr>
                        <a:t>double</a:t>
                      </a:r>
                      <a:endParaRPr lang="nl-NL" sz="2000" dirty="0">
                        <a:latin typeface="Consolas" panose="020B0609020204030204" pitchFamily="49" charset="0"/>
                      </a:endParaRPr>
                    </a:p>
                  </a:txBody>
                  <a:tcPr/>
                </a:tc>
                <a:tc>
                  <a:txBody>
                    <a:bodyPr/>
                    <a:lstStyle/>
                    <a:p>
                      <a:r>
                        <a:rPr lang="nl-NL" sz="2000" dirty="0" err="1" smtClean="0"/>
                        <a:t>Numbers</a:t>
                      </a:r>
                      <a:r>
                        <a:rPr lang="nl-NL" sz="2000" dirty="0" smtClean="0"/>
                        <a:t> </a:t>
                      </a:r>
                      <a:r>
                        <a:rPr lang="nl-NL" sz="2000" dirty="0" err="1" smtClean="0"/>
                        <a:t>which</a:t>
                      </a:r>
                      <a:r>
                        <a:rPr lang="nl-NL" sz="2000" baseline="0" dirty="0" smtClean="0"/>
                        <a:t> </a:t>
                      </a:r>
                      <a:r>
                        <a:rPr lang="nl-NL" sz="2000" baseline="0" dirty="0" err="1" smtClean="0"/>
                        <a:t>may</a:t>
                      </a:r>
                      <a:r>
                        <a:rPr lang="nl-NL" sz="2000" baseline="0" dirty="0" smtClean="0"/>
                        <a:t> or </a:t>
                      </a:r>
                      <a:r>
                        <a:rPr lang="nl-NL" sz="2000" baseline="0" dirty="0" err="1" smtClean="0"/>
                        <a:t>may</a:t>
                      </a:r>
                      <a:r>
                        <a:rPr lang="nl-NL" sz="2000" baseline="0" dirty="0" smtClean="0"/>
                        <a:t> </a:t>
                      </a:r>
                      <a:r>
                        <a:rPr lang="nl-NL" sz="2000" baseline="0" dirty="0" err="1" smtClean="0"/>
                        <a:t>not</a:t>
                      </a:r>
                      <a:r>
                        <a:rPr lang="nl-NL" sz="2000" baseline="0" dirty="0" smtClean="0"/>
                        <a:t> </a:t>
                      </a:r>
                      <a:r>
                        <a:rPr lang="nl-NL" sz="2000" baseline="0" dirty="0" err="1" smtClean="0"/>
                        <a:t>contain</a:t>
                      </a:r>
                      <a:r>
                        <a:rPr lang="nl-NL" sz="2000" baseline="0" dirty="0" smtClean="0"/>
                        <a:t> </a:t>
                      </a:r>
                      <a:r>
                        <a:rPr lang="nl-NL" sz="2000" baseline="0" dirty="0" err="1" smtClean="0"/>
                        <a:t>decimals</a:t>
                      </a:r>
                      <a:endParaRPr lang="nl-NL" sz="2000" baseline="0" dirty="0" smtClean="0"/>
                    </a:p>
                    <a:p>
                      <a:r>
                        <a:rPr lang="en-GB" sz="2000" baseline="0" dirty="0" smtClean="0"/>
                        <a:t>Double is more precise than float (</a:t>
                      </a:r>
                      <a:r>
                        <a:rPr lang="en-US" sz="2000" baseline="0" dirty="0" smtClean="0"/>
                        <a:t>64 bits)</a:t>
                      </a:r>
                      <a:endParaRPr lang="nl-NL" sz="2000" dirty="0"/>
                    </a:p>
                  </a:txBody>
                  <a:tcPr/>
                </a:tc>
                <a:tc>
                  <a:txBody>
                    <a:bodyPr/>
                    <a:lstStyle/>
                    <a:p>
                      <a:r>
                        <a:rPr lang="nl-NL" sz="2000" dirty="0" smtClean="0"/>
                        <a:t>124; 1254.65</a:t>
                      </a:r>
                      <a:endParaRPr lang="nl-NL" sz="2000" dirty="0"/>
                    </a:p>
                  </a:txBody>
                  <a:tcPr/>
                </a:tc>
                <a:extLst>
                  <a:ext uri="{0D108BD9-81ED-4DB2-BD59-A6C34878D82A}">
                    <a16:rowId xmlns:a16="http://schemas.microsoft.com/office/drawing/2014/main" val="10006"/>
                  </a:ext>
                </a:extLst>
              </a:tr>
              <a:tr h="350520">
                <a:tc>
                  <a:txBody>
                    <a:bodyPr/>
                    <a:lstStyle/>
                    <a:p>
                      <a:r>
                        <a:rPr lang="nl-NL" sz="2000" dirty="0" err="1" smtClean="0">
                          <a:latin typeface="Consolas" panose="020B0609020204030204" pitchFamily="49" charset="0"/>
                        </a:rPr>
                        <a:t>decimal</a:t>
                      </a:r>
                      <a:endParaRPr lang="nl-NL" sz="2000" dirty="0" smtClean="0">
                        <a:latin typeface="Consolas" panose="020B0609020204030204" pitchFamily="49" charset="0"/>
                      </a:endParaRPr>
                    </a:p>
                    <a:p>
                      <a:endParaRPr lang="nl-NL" sz="2000" dirty="0">
                        <a:latin typeface="Consolas" panose="020B0609020204030204" pitchFamily="49" charset="0"/>
                      </a:endParaRPr>
                    </a:p>
                  </a:txBody>
                  <a:tcPr/>
                </a:tc>
                <a:tc>
                  <a:txBody>
                    <a:bodyPr/>
                    <a:lstStyle/>
                    <a:p>
                      <a:r>
                        <a:rPr lang="nl-NL" sz="2000" dirty="0" err="1" smtClean="0"/>
                        <a:t>Numbers</a:t>
                      </a:r>
                      <a:r>
                        <a:rPr lang="nl-NL" sz="2000" baseline="0" dirty="0" smtClean="0"/>
                        <a:t> </a:t>
                      </a:r>
                      <a:r>
                        <a:rPr lang="nl-NL" sz="2000" baseline="0" dirty="0" err="1" smtClean="0"/>
                        <a:t>which</a:t>
                      </a:r>
                      <a:r>
                        <a:rPr lang="nl-NL" sz="2000" baseline="0" dirty="0" smtClean="0"/>
                        <a:t> </a:t>
                      </a:r>
                      <a:r>
                        <a:rPr lang="nl-NL" sz="2000" baseline="0" dirty="0" err="1" smtClean="0"/>
                        <a:t>may</a:t>
                      </a:r>
                      <a:r>
                        <a:rPr lang="nl-NL" sz="2000" baseline="0" dirty="0" smtClean="0"/>
                        <a:t> or </a:t>
                      </a:r>
                      <a:r>
                        <a:rPr lang="nl-NL" sz="2000" baseline="0" dirty="0" err="1" smtClean="0"/>
                        <a:t>may</a:t>
                      </a:r>
                      <a:r>
                        <a:rPr lang="nl-NL" sz="2000" baseline="0" dirty="0" smtClean="0"/>
                        <a:t> </a:t>
                      </a:r>
                      <a:r>
                        <a:rPr lang="nl-NL" sz="2000" baseline="0" dirty="0" err="1" smtClean="0"/>
                        <a:t>not</a:t>
                      </a:r>
                      <a:r>
                        <a:rPr lang="nl-NL" sz="2000" baseline="0" dirty="0" smtClean="0"/>
                        <a:t> </a:t>
                      </a:r>
                      <a:r>
                        <a:rPr lang="nl-NL" sz="2000" baseline="0" dirty="0" err="1" smtClean="0"/>
                        <a:t>contain</a:t>
                      </a:r>
                      <a:r>
                        <a:rPr lang="nl-NL" sz="2000" baseline="0" dirty="0" smtClean="0"/>
                        <a:t> </a:t>
                      </a:r>
                      <a:r>
                        <a:rPr lang="nl-NL" sz="2000" baseline="0" dirty="0" err="1" smtClean="0"/>
                        <a:t>decimals</a:t>
                      </a:r>
                      <a:endParaRPr lang="nl-NL" sz="2000" baseline="0" dirty="0" smtClean="0"/>
                    </a:p>
                    <a:p>
                      <a:r>
                        <a:rPr lang="nl-NL" sz="2000" baseline="0" dirty="0" err="1" smtClean="0"/>
                        <a:t>Decimal</a:t>
                      </a:r>
                      <a:r>
                        <a:rPr lang="nl-NL" sz="2000" baseline="0" dirty="0" smtClean="0"/>
                        <a:t> is more </a:t>
                      </a:r>
                      <a:r>
                        <a:rPr lang="nl-NL" sz="2000" baseline="0" dirty="0" err="1" smtClean="0"/>
                        <a:t>precise</a:t>
                      </a:r>
                      <a:r>
                        <a:rPr lang="nl-NL" sz="2000" baseline="0" dirty="0" smtClean="0"/>
                        <a:t> </a:t>
                      </a:r>
                      <a:r>
                        <a:rPr lang="nl-NL" sz="2000" baseline="0" dirty="0" err="1" smtClean="0"/>
                        <a:t>than</a:t>
                      </a:r>
                      <a:r>
                        <a:rPr lang="nl-NL" sz="2000" baseline="0" dirty="0" smtClean="0"/>
                        <a:t> double (128 bits)</a:t>
                      </a:r>
                      <a:endParaRPr lang="nl-NL" sz="2000" dirty="0"/>
                    </a:p>
                  </a:txBody>
                  <a:tcPr/>
                </a:tc>
                <a:tc>
                  <a:txBody>
                    <a:bodyPr/>
                    <a:lstStyle/>
                    <a:p>
                      <a:r>
                        <a:rPr lang="nl-NL" sz="2000" dirty="0" smtClean="0"/>
                        <a:t>18.8m</a:t>
                      </a:r>
                      <a:endParaRPr lang="nl-NL" sz="2000" dirty="0"/>
                    </a:p>
                  </a:txBody>
                  <a:tcPr/>
                </a:tc>
                <a:extLst>
                  <a:ext uri="{0D108BD9-81ED-4DB2-BD59-A6C34878D82A}">
                    <a16:rowId xmlns:a16="http://schemas.microsoft.com/office/drawing/2014/main" val="10007"/>
                  </a:ext>
                </a:extLst>
              </a:tr>
              <a:tr h="350520">
                <a:tc>
                  <a:txBody>
                    <a:bodyPr/>
                    <a:lstStyle/>
                    <a:p>
                      <a:r>
                        <a:rPr lang="nl-NL" sz="2000" dirty="0" err="1" smtClean="0">
                          <a:latin typeface="Consolas" panose="020B0609020204030204" pitchFamily="49" charset="0"/>
                        </a:rPr>
                        <a:t>bool</a:t>
                      </a:r>
                      <a:endParaRPr lang="nl-NL" sz="2000" dirty="0">
                        <a:latin typeface="Consolas" panose="020B0609020204030204" pitchFamily="49" charset="0"/>
                      </a:endParaRPr>
                    </a:p>
                  </a:txBody>
                  <a:tcPr/>
                </a:tc>
                <a:tc>
                  <a:txBody>
                    <a:bodyPr/>
                    <a:lstStyle/>
                    <a:p>
                      <a:r>
                        <a:rPr lang="nl-NL" sz="2000" dirty="0" err="1" smtClean="0"/>
                        <a:t>Boolean</a:t>
                      </a:r>
                      <a:r>
                        <a:rPr lang="nl-NL" sz="2000" baseline="0" dirty="0" smtClean="0"/>
                        <a:t> </a:t>
                      </a:r>
                      <a:r>
                        <a:rPr lang="nl-NL" sz="2000" baseline="0" dirty="0" err="1" smtClean="0"/>
                        <a:t>values</a:t>
                      </a:r>
                      <a:r>
                        <a:rPr lang="nl-NL" sz="2000" baseline="0" dirty="0" smtClean="0"/>
                        <a:t> </a:t>
                      </a:r>
                      <a:endParaRPr lang="nl-NL" sz="2000" dirty="0"/>
                    </a:p>
                  </a:txBody>
                  <a:tcPr/>
                </a:tc>
                <a:tc>
                  <a:txBody>
                    <a:bodyPr/>
                    <a:lstStyle/>
                    <a:p>
                      <a:r>
                        <a:rPr lang="nl-NL" sz="2000" dirty="0" err="1" smtClean="0"/>
                        <a:t>true</a:t>
                      </a:r>
                      <a:r>
                        <a:rPr lang="nl-NL" sz="2000" dirty="0" smtClean="0"/>
                        <a:t>; </a:t>
                      </a:r>
                      <a:r>
                        <a:rPr lang="nl-NL" sz="2000" dirty="0" err="1" smtClean="0"/>
                        <a:t>false</a:t>
                      </a:r>
                      <a:endParaRPr lang="nl-NL" sz="2000" dirty="0"/>
                    </a:p>
                  </a:txBody>
                  <a:tcPr/>
                </a:tc>
                <a:extLst>
                  <a:ext uri="{0D108BD9-81ED-4DB2-BD59-A6C34878D82A}">
                    <a16:rowId xmlns:a16="http://schemas.microsoft.com/office/drawing/2014/main" val="262494234"/>
                  </a:ext>
                </a:extLst>
              </a:tr>
            </a:tbl>
          </a:graphicData>
        </a:graphic>
      </p:graphicFrame>
    </p:spTree>
    <p:extLst>
      <p:ext uri="{BB962C8B-B14F-4D97-AF65-F5344CB8AC3E}">
        <p14:creationId xmlns:p14="http://schemas.microsoft.com/office/powerpoint/2010/main" val="28105603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46990"/>
            <a:ext cx="1219200" cy="1219200"/>
          </a:xfrm>
          <a:prstGeom prst="rect">
            <a:avLst/>
          </a:prstGeom>
        </p:spPr>
      </p:pic>
      <p:sp>
        <p:nvSpPr>
          <p:cNvPr id="7" name="Rectangle 6"/>
          <p:cNvSpPr/>
          <p:nvPr/>
        </p:nvSpPr>
        <p:spPr>
          <a:xfrm>
            <a:off x="1374634" y="1776758"/>
            <a:ext cx="9229134" cy="4524315"/>
          </a:xfrm>
          <a:prstGeom prst="rect">
            <a:avLst/>
          </a:prstGeom>
          <a:ln>
            <a:solidFill>
              <a:schemeClr val="tx1"/>
            </a:solidFill>
          </a:ln>
        </p:spPr>
        <p:txBody>
          <a:bodyPr wrap="square">
            <a:spAutoFit/>
          </a:bodyPr>
          <a:lstStyle/>
          <a:p>
            <a:r>
              <a:rPr lang="nl-NL" sz="2400" dirty="0">
                <a:solidFill>
                  <a:srgbClr val="0000FF"/>
                </a:solidFill>
                <a:highlight>
                  <a:srgbClr val="FFFFFF"/>
                </a:highlight>
                <a:latin typeface="Consolas"/>
              </a:rPr>
              <a:t>int</a:t>
            </a:r>
            <a:r>
              <a:rPr lang="nl-NL" sz="2400" dirty="0">
                <a:solidFill>
                  <a:srgbClr val="000000"/>
                </a:solidFill>
                <a:highlight>
                  <a:srgbClr val="FFFFFF"/>
                </a:highlight>
                <a:latin typeface="Consolas"/>
              </a:rPr>
              <a:t> </a:t>
            </a:r>
            <a:r>
              <a:rPr lang="nl-NL" sz="2400" dirty="0" err="1" smtClean="0">
                <a:solidFill>
                  <a:srgbClr val="000000"/>
                </a:solidFill>
                <a:highlight>
                  <a:srgbClr val="FFFFFF"/>
                </a:highlight>
                <a:latin typeface="Consolas"/>
              </a:rPr>
              <a:t>age</a:t>
            </a:r>
            <a:r>
              <a:rPr lang="nl-NL" sz="2400" dirty="0" smtClean="0">
                <a:solidFill>
                  <a:srgbClr val="000000"/>
                </a:solidFill>
                <a:highlight>
                  <a:srgbClr val="FFFFFF"/>
                </a:highlight>
                <a:latin typeface="Consolas"/>
              </a:rPr>
              <a:t>;</a:t>
            </a:r>
          </a:p>
          <a:p>
            <a:r>
              <a:rPr lang="nl-NL" sz="2400" dirty="0">
                <a:solidFill>
                  <a:srgbClr val="0000FF"/>
                </a:solidFill>
                <a:highlight>
                  <a:srgbClr val="FFFFFF"/>
                </a:highlight>
                <a:latin typeface="Consolas"/>
              </a:rPr>
              <a:t>string </a:t>
            </a:r>
            <a:r>
              <a:rPr lang="nl-NL" sz="2400" dirty="0" smtClean="0">
                <a:solidFill>
                  <a:srgbClr val="000000"/>
                </a:solidFill>
                <a:highlight>
                  <a:srgbClr val="FFFFFF"/>
                </a:highlight>
                <a:latin typeface="Consolas"/>
              </a:rPr>
              <a:t>name = “Bob”;</a:t>
            </a:r>
            <a:endParaRPr lang="en-GB" sz="2400" dirty="0" smtClean="0">
              <a:solidFill>
                <a:srgbClr val="000000"/>
              </a:solidFill>
              <a:highlight>
                <a:srgbClr val="FFFFFF"/>
              </a:highlight>
              <a:latin typeface="Consolas"/>
            </a:endParaRPr>
          </a:p>
          <a:p>
            <a:r>
              <a:rPr lang="nl-NL" sz="2400" dirty="0" err="1">
                <a:solidFill>
                  <a:srgbClr val="000000"/>
                </a:solidFill>
                <a:highlight>
                  <a:srgbClr val="FFFFFF"/>
                </a:highlight>
                <a:latin typeface="Consolas"/>
              </a:rPr>
              <a:t>age</a:t>
            </a:r>
            <a:r>
              <a:rPr lang="nl-NL" sz="2400" dirty="0">
                <a:solidFill>
                  <a:srgbClr val="000000"/>
                </a:solidFill>
                <a:highlight>
                  <a:srgbClr val="FFFFFF"/>
                </a:highlight>
                <a:latin typeface="Consolas"/>
              </a:rPr>
              <a:t> = 18</a:t>
            </a:r>
            <a:r>
              <a:rPr lang="nl-NL" sz="2400" dirty="0" smtClean="0">
                <a:solidFill>
                  <a:srgbClr val="000000"/>
                </a:solidFill>
                <a:highlight>
                  <a:srgbClr val="FFFFFF"/>
                </a:highlight>
                <a:latin typeface="Consolas"/>
              </a:rPr>
              <a:t>;</a:t>
            </a:r>
            <a:endParaRPr lang="en-GB" sz="2400" dirty="0">
              <a:solidFill>
                <a:srgbClr val="000000"/>
              </a:solidFill>
              <a:highlight>
                <a:srgbClr val="FFFFFF"/>
              </a:highlight>
              <a:latin typeface="Consolas"/>
            </a:endParaRPr>
          </a:p>
          <a:p>
            <a:r>
              <a:rPr lang="nl-NL" sz="2400" dirty="0" smtClean="0">
                <a:solidFill>
                  <a:srgbClr val="0000FF"/>
                </a:solidFill>
                <a:highlight>
                  <a:srgbClr val="FFFFFF"/>
                </a:highlight>
                <a:latin typeface="Consolas"/>
              </a:rPr>
              <a:t>string</a:t>
            </a:r>
            <a:r>
              <a:rPr lang="nl-NL" sz="2400" dirty="0" smtClean="0">
                <a:solidFill>
                  <a:srgbClr val="000000"/>
                </a:solidFill>
                <a:highlight>
                  <a:srgbClr val="FFFFFF"/>
                </a:highlight>
                <a:latin typeface="Consolas"/>
              </a:rPr>
              <a:t> </a:t>
            </a:r>
            <a:r>
              <a:rPr lang="nl-NL" sz="2400" dirty="0" err="1" smtClean="0">
                <a:solidFill>
                  <a:srgbClr val="000000"/>
                </a:solidFill>
                <a:highlight>
                  <a:srgbClr val="FFFFFF"/>
                </a:highlight>
                <a:latin typeface="Consolas"/>
              </a:rPr>
              <a:t>month</a:t>
            </a:r>
            <a:r>
              <a:rPr lang="nl-NL" sz="2400" dirty="0" smtClean="0">
                <a:solidFill>
                  <a:srgbClr val="000000"/>
                </a:solidFill>
                <a:highlight>
                  <a:srgbClr val="FFFFFF"/>
                </a:highlight>
                <a:latin typeface="Consolas"/>
              </a:rPr>
              <a:t> = </a:t>
            </a:r>
            <a:r>
              <a:rPr lang="nl-NL" sz="2400" dirty="0" err="1" smtClean="0">
                <a:solidFill>
                  <a:srgbClr val="000000"/>
                </a:solidFill>
                <a:latin typeface="Consolas" panose="020B0609020204030204" pitchFamily="49" charset="0"/>
              </a:rPr>
              <a:t>tbMonth.Text</a:t>
            </a:r>
            <a:r>
              <a:rPr lang="nl-NL" sz="2400" dirty="0" smtClean="0">
                <a:solidFill>
                  <a:srgbClr val="000000"/>
                </a:solidFill>
                <a:latin typeface="Consolas" panose="020B0609020204030204" pitchFamily="49" charset="0"/>
              </a:rPr>
              <a:t>;</a:t>
            </a:r>
          </a:p>
          <a:p>
            <a:endParaRPr lang="en-US" sz="2400" dirty="0">
              <a:solidFill>
                <a:srgbClr val="000000"/>
              </a:solidFill>
              <a:highlight>
                <a:srgbClr val="FFFFFF"/>
              </a:highlight>
              <a:latin typeface="Consolas" panose="020B0609020204030204" pitchFamily="49" charset="0"/>
            </a:endParaRPr>
          </a:p>
          <a:p>
            <a:r>
              <a:rPr lang="nl-NL" sz="2400" dirty="0">
                <a:solidFill>
                  <a:srgbClr val="0000FF"/>
                </a:solidFill>
                <a:highlight>
                  <a:srgbClr val="FFFFFF"/>
                </a:highlight>
                <a:latin typeface="Consolas"/>
              </a:rPr>
              <a:t>int</a:t>
            </a:r>
            <a:r>
              <a:rPr lang="nl-NL" sz="2400" dirty="0">
                <a:solidFill>
                  <a:srgbClr val="000000"/>
                </a:solidFill>
                <a:highlight>
                  <a:srgbClr val="FFFFFF"/>
                </a:highlight>
                <a:latin typeface="Consolas"/>
              </a:rPr>
              <a:t> </a:t>
            </a:r>
            <a:r>
              <a:rPr lang="nl-NL" sz="2400" dirty="0" smtClean="0">
                <a:solidFill>
                  <a:srgbClr val="000000"/>
                </a:solidFill>
                <a:highlight>
                  <a:srgbClr val="FFFFFF"/>
                </a:highlight>
                <a:latin typeface="Consolas"/>
              </a:rPr>
              <a:t>a, b, c;</a:t>
            </a:r>
          </a:p>
          <a:p>
            <a:r>
              <a:rPr lang="en-US" sz="2400" dirty="0" smtClean="0">
                <a:solidFill>
                  <a:srgbClr val="000000"/>
                </a:solidFill>
                <a:highlight>
                  <a:srgbClr val="FFFFFF"/>
                </a:highlight>
                <a:latin typeface="Consolas"/>
              </a:rPr>
              <a:t>a = 10; b = 20; c = 30;</a:t>
            </a:r>
          </a:p>
          <a:p>
            <a:r>
              <a:rPr lang="en-US" sz="2400" dirty="0" smtClean="0">
                <a:solidFill>
                  <a:srgbClr val="000000"/>
                </a:solidFill>
                <a:highlight>
                  <a:srgbClr val="FFFFFF"/>
                </a:highlight>
                <a:latin typeface="Consolas"/>
              </a:rPr>
              <a:t>a = b + c; </a:t>
            </a:r>
            <a:r>
              <a:rPr lang="nl-NL" sz="2400" dirty="0" smtClean="0">
                <a:solidFill>
                  <a:srgbClr val="008000"/>
                </a:solidFill>
                <a:highlight>
                  <a:srgbClr val="FFFFFF"/>
                </a:highlight>
                <a:latin typeface="Consolas"/>
              </a:rPr>
              <a:t>//a has </a:t>
            </a:r>
            <a:r>
              <a:rPr lang="nl-NL" sz="2400" dirty="0" err="1" smtClean="0">
                <a:solidFill>
                  <a:srgbClr val="008000"/>
                </a:solidFill>
                <a:highlight>
                  <a:srgbClr val="FFFFFF"/>
                </a:highlight>
                <a:latin typeface="Consolas"/>
              </a:rPr>
              <a:t>now</a:t>
            </a:r>
            <a:r>
              <a:rPr lang="nl-NL" sz="2400" dirty="0" smtClean="0">
                <a:solidFill>
                  <a:srgbClr val="008000"/>
                </a:solidFill>
                <a:highlight>
                  <a:srgbClr val="FFFFFF"/>
                </a:highlight>
                <a:latin typeface="Consolas"/>
              </a:rPr>
              <a:t> </a:t>
            </a:r>
            <a:r>
              <a:rPr lang="nl-NL" sz="2400" dirty="0" err="1" smtClean="0">
                <a:solidFill>
                  <a:srgbClr val="008000"/>
                </a:solidFill>
                <a:highlight>
                  <a:srgbClr val="FFFFFF"/>
                </a:highlight>
                <a:latin typeface="Consolas"/>
              </a:rPr>
              <a:t>value</a:t>
            </a:r>
            <a:r>
              <a:rPr lang="nl-NL" sz="2400" dirty="0" smtClean="0">
                <a:solidFill>
                  <a:srgbClr val="008000"/>
                </a:solidFill>
                <a:highlight>
                  <a:srgbClr val="FFFFFF"/>
                </a:highlight>
                <a:latin typeface="Consolas"/>
              </a:rPr>
              <a:t> 50</a:t>
            </a:r>
          </a:p>
          <a:p>
            <a:r>
              <a:rPr lang="en-US" sz="2400" dirty="0">
                <a:solidFill>
                  <a:srgbClr val="000000"/>
                </a:solidFill>
                <a:highlight>
                  <a:srgbClr val="FFFFFF"/>
                </a:highlight>
                <a:latin typeface="Consolas"/>
              </a:rPr>
              <a:t>a = </a:t>
            </a:r>
            <a:r>
              <a:rPr lang="en-US" sz="2400" dirty="0" smtClean="0">
                <a:solidFill>
                  <a:srgbClr val="000000"/>
                </a:solidFill>
                <a:highlight>
                  <a:srgbClr val="FFFFFF"/>
                </a:highlight>
                <a:latin typeface="Consolas"/>
              </a:rPr>
              <a:t>a + 1; </a:t>
            </a:r>
            <a:r>
              <a:rPr lang="nl-NL" sz="2400" dirty="0">
                <a:solidFill>
                  <a:srgbClr val="008000"/>
                </a:solidFill>
                <a:highlight>
                  <a:srgbClr val="FFFFFF"/>
                </a:highlight>
                <a:latin typeface="Consolas"/>
              </a:rPr>
              <a:t>//a has </a:t>
            </a:r>
            <a:r>
              <a:rPr lang="nl-NL" sz="2400" dirty="0" err="1">
                <a:solidFill>
                  <a:srgbClr val="008000"/>
                </a:solidFill>
                <a:highlight>
                  <a:srgbClr val="FFFFFF"/>
                </a:highlight>
                <a:latin typeface="Consolas"/>
              </a:rPr>
              <a:t>now</a:t>
            </a:r>
            <a:r>
              <a:rPr lang="nl-NL" sz="2400" dirty="0">
                <a:solidFill>
                  <a:srgbClr val="008000"/>
                </a:solidFill>
                <a:highlight>
                  <a:srgbClr val="FFFFFF"/>
                </a:highlight>
                <a:latin typeface="Consolas"/>
              </a:rPr>
              <a:t> </a:t>
            </a:r>
            <a:r>
              <a:rPr lang="nl-NL" sz="2400" dirty="0" err="1">
                <a:solidFill>
                  <a:srgbClr val="008000"/>
                </a:solidFill>
                <a:highlight>
                  <a:srgbClr val="FFFFFF"/>
                </a:highlight>
                <a:latin typeface="Consolas"/>
              </a:rPr>
              <a:t>value</a:t>
            </a:r>
            <a:r>
              <a:rPr lang="nl-NL" sz="2400" dirty="0">
                <a:solidFill>
                  <a:srgbClr val="008000"/>
                </a:solidFill>
                <a:highlight>
                  <a:srgbClr val="FFFFFF"/>
                </a:highlight>
                <a:latin typeface="Consolas"/>
              </a:rPr>
              <a:t> </a:t>
            </a:r>
            <a:r>
              <a:rPr lang="nl-NL" sz="2400" dirty="0" smtClean="0">
                <a:solidFill>
                  <a:srgbClr val="008000"/>
                </a:solidFill>
                <a:highlight>
                  <a:srgbClr val="FFFFFF"/>
                </a:highlight>
                <a:latin typeface="Consolas"/>
              </a:rPr>
              <a:t>51</a:t>
            </a:r>
          </a:p>
          <a:p>
            <a:endParaRPr lang="en-US" sz="2400" dirty="0">
              <a:solidFill>
                <a:srgbClr val="008000"/>
              </a:solidFill>
              <a:highlight>
                <a:srgbClr val="FFFFFF"/>
              </a:highlight>
              <a:latin typeface="Consolas"/>
            </a:endParaRPr>
          </a:p>
          <a:p>
            <a:r>
              <a:rPr lang="nl-NL" sz="2400" dirty="0" err="1">
                <a:solidFill>
                  <a:srgbClr val="0000FF"/>
                </a:solidFill>
                <a:latin typeface="Consolas" panose="020B0609020204030204" pitchFamily="49" charset="0"/>
                <a:ea typeface="ＭＳ Ｐゴシック" charset="0"/>
                <a:cs typeface="Courier New" pitchFamily="49" charset="0"/>
              </a:rPr>
              <a:t>bool</a:t>
            </a:r>
            <a:r>
              <a:rPr lang="nl-NL" sz="2400" dirty="0">
                <a:solidFill>
                  <a:srgbClr val="0000FF"/>
                </a:solidFill>
                <a:latin typeface="Consolas" panose="020B0609020204030204" pitchFamily="49" charset="0"/>
                <a:ea typeface="ＭＳ Ｐゴシック" charset="0"/>
                <a:cs typeface="Courier New" pitchFamily="49" charset="0"/>
              </a:rPr>
              <a:t> </a:t>
            </a:r>
            <a:r>
              <a:rPr lang="nl-NL" sz="2400" dirty="0" err="1">
                <a:latin typeface="Consolas" panose="020B0609020204030204" pitchFamily="49" charset="0"/>
                <a:ea typeface="ＭＳ Ｐゴシック" charset="0"/>
                <a:cs typeface="Courier New" pitchFamily="49" charset="0"/>
              </a:rPr>
              <a:t>youAreYoung</a:t>
            </a:r>
            <a:r>
              <a:rPr lang="nl-NL" sz="2400" dirty="0">
                <a:latin typeface="Consolas" panose="020B0609020204030204" pitchFamily="49" charset="0"/>
                <a:ea typeface="ＭＳ Ｐゴシック" charset="0"/>
                <a:cs typeface="Courier New" pitchFamily="49" charset="0"/>
              </a:rPr>
              <a:t>;</a:t>
            </a:r>
            <a:endParaRPr lang="nl-NL" sz="2400" dirty="0">
              <a:solidFill>
                <a:srgbClr val="0000FF"/>
              </a:solidFill>
              <a:latin typeface="Consolas" panose="020B0609020204030204" pitchFamily="49" charset="0"/>
              <a:ea typeface="ＭＳ Ｐゴシック" charset="0"/>
              <a:cs typeface="Courier New" pitchFamily="49" charset="0"/>
            </a:endParaRPr>
          </a:p>
          <a:p>
            <a:r>
              <a:rPr lang="nl-NL" sz="2400" dirty="0" err="1">
                <a:latin typeface="Consolas" panose="020B0609020204030204" pitchFamily="49" charset="0"/>
                <a:ea typeface="ＭＳ Ｐゴシック" charset="0"/>
                <a:cs typeface="Courier New" pitchFamily="49" charset="0"/>
              </a:rPr>
              <a:t>youAreYoung</a:t>
            </a:r>
            <a:r>
              <a:rPr lang="nl-NL" sz="2400" dirty="0">
                <a:latin typeface="Consolas" panose="020B0609020204030204" pitchFamily="49" charset="0"/>
                <a:ea typeface="ＭＳ Ｐゴシック" charset="0"/>
                <a:cs typeface="Courier New" pitchFamily="49" charset="0"/>
              </a:rPr>
              <a:t> = </a:t>
            </a:r>
            <a:r>
              <a:rPr lang="nl-NL" sz="2400" dirty="0" err="1">
                <a:latin typeface="Consolas" panose="020B0609020204030204" pitchFamily="49" charset="0"/>
                <a:ea typeface="ＭＳ Ｐゴシック" charset="0"/>
                <a:cs typeface="Courier New" pitchFamily="49" charset="0"/>
              </a:rPr>
              <a:t>a</a:t>
            </a:r>
            <a:r>
              <a:rPr lang="nl-NL" sz="2400" dirty="0" err="1" smtClean="0">
                <a:latin typeface="Consolas" panose="020B0609020204030204" pitchFamily="49" charset="0"/>
                <a:ea typeface="ＭＳ Ｐゴシック" charset="0"/>
                <a:cs typeface="Courier New" pitchFamily="49" charset="0"/>
              </a:rPr>
              <a:t>ge</a:t>
            </a:r>
            <a:r>
              <a:rPr lang="nl-NL" sz="2400" dirty="0" smtClean="0">
                <a:latin typeface="Consolas" panose="020B0609020204030204" pitchFamily="49" charset="0"/>
                <a:ea typeface="ＭＳ Ｐゴシック" charset="0"/>
                <a:cs typeface="Courier New" pitchFamily="49" charset="0"/>
              </a:rPr>
              <a:t> </a:t>
            </a:r>
            <a:r>
              <a:rPr lang="nl-NL" sz="2400" dirty="0">
                <a:latin typeface="Consolas" panose="020B0609020204030204" pitchFamily="49" charset="0"/>
                <a:ea typeface="ＭＳ Ｐゴシック" charset="0"/>
                <a:cs typeface="Courier New" pitchFamily="49" charset="0"/>
              </a:rPr>
              <a:t>&lt; 25; </a:t>
            </a:r>
            <a:r>
              <a:rPr lang="nl-NL" sz="2400" dirty="0" smtClean="0">
                <a:solidFill>
                  <a:srgbClr val="008000"/>
                </a:solidFill>
                <a:highlight>
                  <a:srgbClr val="FFFFFF"/>
                </a:highlight>
                <a:latin typeface="Consolas"/>
              </a:rPr>
              <a:t>//</a:t>
            </a:r>
            <a:r>
              <a:rPr lang="nl-NL" sz="2400" dirty="0" err="1" smtClean="0">
                <a:solidFill>
                  <a:srgbClr val="008000"/>
                </a:solidFill>
                <a:highlight>
                  <a:srgbClr val="FFFFFF"/>
                </a:highlight>
                <a:latin typeface="Consolas"/>
              </a:rPr>
              <a:t>true</a:t>
            </a:r>
            <a:endParaRPr lang="nl-NL" sz="2400" dirty="0">
              <a:solidFill>
                <a:srgbClr val="008000"/>
              </a:solidFill>
              <a:highlight>
                <a:srgbClr val="FFFFFF"/>
              </a:highlight>
              <a:latin typeface="Consolas"/>
            </a:endParaRPr>
          </a:p>
        </p:txBody>
      </p:sp>
    </p:spTree>
    <p:extLst>
      <p:ext uri="{BB962C8B-B14F-4D97-AF65-F5344CB8AC3E}">
        <p14:creationId xmlns:p14="http://schemas.microsoft.com/office/powerpoint/2010/main" val="36326480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Examples (cont.)</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46990"/>
            <a:ext cx="1219200" cy="1219200"/>
          </a:xfrm>
          <a:prstGeom prst="rect">
            <a:avLst/>
          </a:prstGeom>
        </p:spPr>
      </p:pic>
      <p:sp>
        <p:nvSpPr>
          <p:cNvPr id="7" name="Rectangle 6"/>
          <p:cNvSpPr/>
          <p:nvPr/>
        </p:nvSpPr>
        <p:spPr>
          <a:xfrm>
            <a:off x="1097280" y="2079154"/>
            <a:ext cx="10348486" cy="3416320"/>
          </a:xfrm>
          <a:prstGeom prst="rect">
            <a:avLst/>
          </a:prstGeom>
          <a:ln>
            <a:solidFill>
              <a:schemeClr val="tx1"/>
            </a:solidFill>
          </a:ln>
        </p:spPr>
        <p:txBody>
          <a:bodyPr wrap="square">
            <a:spAutoFit/>
          </a:bodyPr>
          <a:lstStyle/>
          <a:p>
            <a:r>
              <a:rPr lang="nl-NL" sz="2400" dirty="0">
                <a:solidFill>
                  <a:srgbClr val="0000FF"/>
                </a:solidFill>
                <a:latin typeface="Consolas" panose="020B0609020204030204" pitchFamily="49" charset="0"/>
                <a:ea typeface="ＭＳ Ｐゴシック" charset="0"/>
                <a:cs typeface="Courier New" pitchFamily="49" charset="0"/>
              </a:rPr>
              <a:t>int</a:t>
            </a:r>
            <a:r>
              <a:rPr lang="nl-NL" sz="2400" dirty="0">
                <a:latin typeface="Consolas" panose="020B0609020204030204" pitchFamily="49" charset="0"/>
                <a:ea typeface="ＭＳ Ｐゴシック" charset="0"/>
                <a:cs typeface="Courier New" pitchFamily="49" charset="0"/>
              </a:rPr>
              <a:t> </a:t>
            </a:r>
            <a:r>
              <a:rPr lang="nl-NL" sz="2400" dirty="0" err="1">
                <a:latin typeface="Consolas" panose="020B0609020204030204" pitchFamily="49" charset="0"/>
                <a:ea typeface="ＭＳ Ｐゴシック" charset="0"/>
                <a:cs typeface="Courier New" pitchFamily="49" charset="0"/>
              </a:rPr>
              <a:t>flupke</a:t>
            </a:r>
            <a:r>
              <a:rPr lang="nl-NL" sz="2400" dirty="0">
                <a:latin typeface="Consolas" panose="020B0609020204030204" pitchFamily="49" charset="0"/>
                <a:ea typeface="ＭＳ Ｐゴシック" charset="0"/>
                <a:cs typeface="Courier New" pitchFamily="49" charset="0"/>
              </a:rPr>
              <a:t> = 67; 	</a:t>
            </a:r>
            <a:endParaRPr lang="nl-NL" sz="2400" dirty="0" smtClean="0">
              <a:latin typeface="Consolas" panose="020B0609020204030204" pitchFamily="49" charset="0"/>
              <a:ea typeface="ＭＳ Ｐゴシック" charset="0"/>
              <a:cs typeface="Courier New" pitchFamily="49" charset="0"/>
            </a:endParaRPr>
          </a:p>
          <a:p>
            <a:r>
              <a:rPr lang="nl-NL" sz="2400" dirty="0" smtClean="0">
                <a:solidFill>
                  <a:srgbClr val="008000"/>
                </a:solidFill>
                <a:latin typeface="Consolas" panose="020B0609020204030204" pitchFamily="49" charset="0"/>
                <a:ea typeface="ＭＳ Ｐゴシック" charset="0"/>
                <a:cs typeface="Courier New" pitchFamily="49" charset="0"/>
              </a:rPr>
              <a:t>// </a:t>
            </a:r>
            <a:r>
              <a:rPr lang="nl-NL" sz="2400" dirty="0">
                <a:solidFill>
                  <a:srgbClr val="008000"/>
                </a:solidFill>
                <a:latin typeface="Consolas" panose="020B0609020204030204" pitchFamily="49" charset="0"/>
                <a:ea typeface="ＭＳ Ｐゴシック" charset="0"/>
                <a:cs typeface="Courier New" pitchFamily="49" charset="0"/>
              </a:rPr>
              <a:t>a </a:t>
            </a:r>
            <a:r>
              <a:rPr lang="nl-NL" sz="2400" dirty="0" err="1">
                <a:solidFill>
                  <a:srgbClr val="008000"/>
                </a:solidFill>
                <a:latin typeface="Consolas" panose="020B0609020204030204" pitchFamily="49" charset="0"/>
                <a:ea typeface="ＭＳ Ｐゴシック" charset="0"/>
                <a:cs typeface="Courier New" pitchFamily="49" charset="0"/>
              </a:rPr>
              <a:t>variable</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declaration</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followed</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by</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an</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assignment</a:t>
            </a:r>
            <a:r>
              <a:rPr lang="nl-NL" sz="2400" dirty="0">
                <a:solidFill>
                  <a:srgbClr val="008000"/>
                </a:solidFill>
                <a:latin typeface="Consolas" panose="020B0609020204030204" pitchFamily="49" charset="0"/>
                <a:ea typeface="ＭＳ Ｐゴシック" charset="0"/>
                <a:cs typeface="Courier New" pitchFamily="49" charset="0"/>
              </a:rPr>
              <a:t> </a:t>
            </a:r>
          </a:p>
          <a:p>
            <a:r>
              <a:rPr lang="nl-NL" sz="2400" dirty="0" err="1">
                <a:latin typeface="Consolas" panose="020B0609020204030204" pitchFamily="49" charset="0"/>
                <a:ea typeface="ＭＳ Ｐゴシック" charset="0"/>
                <a:cs typeface="Courier New" pitchFamily="49" charset="0"/>
              </a:rPr>
              <a:t>flupke</a:t>
            </a:r>
            <a:r>
              <a:rPr lang="nl-NL" sz="2400" dirty="0">
                <a:latin typeface="Consolas" panose="020B0609020204030204" pitchFamily="49" charset="0"/>
                <a:ea typeface="ＭＳ Ｐゴシック" charset="0"/>
                <a:cs typeface="Courier New" pitchFamily="49" charset="0"/>
              </a:rPr>
              <a:t> = 4.63; </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oops</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not</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possible</a:t>
            </a:r>
            <a:r>
              <a:rPr lang="nl-NL" sz="2400" dirty="0">
                <a:solidFill>
                  <a:srgbClr val="008000"/>
                </a:solidFill>
                <a:latin typeface="Consolas" panose="020B0609020204030204" pitchFamily="49" charset="0"/>
                <a:ea typeface="ＭＳ Ｐゴシック" charset="0"/>
                <a:cs typeface="Courier New" pitchFamily="49" charset="0"/>
              </a:rPr>
              <a:t>!</a:t>
            </a:r>
          </a:p>
          <a:p>
            <a:endParaRPr lang="nl-NL" sz="2400" dirty="0">
              <a:latin typeface="Consolas" panose="020B0609020204030204" pitchFamily="49" charset="0"/>
              <a:ea typeface="ＭＳ Ｐゴシック" charset="0"/>
              <a:cs typeface="Courier New" pitchFamily="49" charset="0"/>
            </a:endParaRPr>
          </a:p>
          <a:p>
            <a:r>
              <a:rPr lang="nl-NL" sz="2400" dirty="0" err="1">
                <a:solidFill>
                  <a:srgbClr val="0000FF"/>
                </a:solidFill>
                <a:latin typeface="Consolas" panose="020B0609020204030204" pitchFamily="49" charset="0"/>
                <a:ea typeface="ＭＳ Ｐゴシック" charset="0"/>
                <a:cs typeface="Courier New" pitchFamily="49" charset="0"/>
              </a:rPr>
              <a:t>float</a:t>
            </a:r>
            <a:r>
              <a:rPr lang="nl-NL" sz="2400" dirty="0">
                <a:latin typeface="Consolas" panose="020B0609020204030204" pitchFamily="49" charset="0"/>
                <a:ea typeface="ＭＳ Ｐゴシック" charset="0"/>
                <a:cs typeface="Courier New" pitchFamily="49" charset="0"/>
              </a:rPr>
              <a:t> </a:t>
            </a:r>
            <a:r>
              <a:rPr lang="nl-NL" sz="2400" dirty="0" err="1">
                <a:latin typeface="Consolas" panose="020B0609020204030204" pitchFamily="49" charset="0"/>
                <a:ea typeface="ＭＳ Ｐゴシック" charset="0"/>
                <a:cs typeface="Courier New" pitchFamily="49" charset="0"/>
              </a:rPr>
              <a:t>quick</a:t>
            </a:r>
            <a:r>
              <a:rPr lang="nl-NL" sz="2400" dirty="0">
                <a:latin typeface="Consolas" panose="020B0609020204030204" pitchFamily="49" charset="0"/>
                <a:ea typeface="ＭＳ Ｐゴシック" charset="0"/>
                <a:cs typeface="Courier New" pitchFamily="49" charset="0"/>
              </a:rPr>
              <a:t> = 7.56;</a:t>
            </a:r>
          </a:p>
          <a:p>
            <a:r>
              <a:rPr lang="nl-NL" sz="2400" dirty="0" err="1">
                <a:latin typeface="Consolas" panose="020B0609020204030204" pitchFamily="49" charset="0"/>
                <a:ea typeface="ＭＳ Ｐゴシック" charset="0"/>
                <a:cs typeface="Courier New" pitchFamily="49" charset="0"/>
              </a:rPr>
              <a:t>quick</a:t>
            </a:r>
            <a:r>
              <a:rPr lang="nl-NL" sz="2400" dirty="0">
                <a:latin typeface="Consolas" panose="020B0609020204030204" pitchFamily="49" charset="0"/>
                <a:ea typeface="ＭＳ Ｐゴシック" charset="0"/>
                <a:cs typeface="Courier New" pitchFamily="49" charset="0"/>
              </a:rPr>
              <a:t> = </a:t>
            </a:r>
            <a:r>
              <a:rPr lang="nl-NL" sz="2400" dirty="0" err="1">
                <a:latin typeface="Consolas" panose="020B0609020204030204" pitchFamily="49" charset="0"/>
                <a:ea typeface="ＭＳ Ｐゴシック" charset="0"/>
                <a:cs typeface="Courier New" pitchFamily="49" charset="0"/>
              </a:rPr>
              <a:t>flupke</a:t>
            </a:r>
            <a:r>
              <a:rPr lang="nl-NL" sz="2400" dirty="0">
                <a:latin typeface="Consolas" panose="020B0609020204030204" pitchFamily="49" charset="0"/>
                <a:ea typeface="ＭＳ Ｐゴシック" charset="0"/>
                <a:cs typeface="Courier New" pitchFamily="49" charset="0"/>
              </a:rPr>
              <a:t> + 4.63; </a:t>
            </a:r>
            <a:r>
              <a:rPr lang="nl-NL" sz="2400" dirty="0" smtClean="0">
                <a:solidFill>
                  <a:srgbClr val="008000"/>
                </a:solidFill>
                <a:latin typeface="Consolas" panose="020B0609020204030204" pitchFamily="49" charset="0"/>
                <a:ea typeface="ＭＳ Ｐゴシック" charset="0"/>
                <a:cs typeface="Courier New" pitchFamily="49" charset="0"/>
              </a:rPr>
              <a:t>// </a:t>
            </a:r>
            <a:r>
              <a:rPr lang="nl-NL" sz="2400" dirty="0">
                <a:solidFill>
                  <a:srgbClr val="008000"/>
                </a:solidFill>
                <a:latin typeface="Consolas" panose="020B0609020204030204" pitchFamily="49" charset="0"/>
                <a:ea typeface="ＭＳ Ｐゴシック" charset="0"/>
                <a:cs typeface="Courier New" pitchFamily="49" charset="0"/>
              </a:rPr>
              <a:t>yes, is </a:t>
            </a:r>
            <a:r>
              <a:rPr lang="nl-NL" sz="2400" dirty="0" err="1">
                <a:solidFill>
                  <a:srgbClr val="008000"/>
                </a:solidFill>
                <a:latin typeface="Consolas" panose="020B0609020204030204" pitchFamily="49" charset="0"/>
                <a:ea typeface="ＭＳ Ｐゴシック" charset="0"/>
                <a:cs typeface="Courier New" pitchFamily="49" charset="0"/>
              </a:rPr>
              <a:t>possible</a:t>
            </a:r>
            <a:r>
              <a:rPr lang="nl-NL" sz="2400" dirty="0">
                <a:solidFill>
                  <a:srgbClr val="008000"/>
                </a:solidFill>
                <a:latin typeface="Consolas" panose="020B0609020204030204" pitchFamily="49" charset="0"/>
                <a:ea typeface="ＭＳ Ｐゴシック" charset="0"/>
                <a:cs typeface="Courier New" pitchFamily="49" charset="0"/>
              </a:rPr>
              <a:t>. </a:t>
            </a:r>
            <a:endParaRPr lang="nl-NL" sz="2400" dirty="0" smtClean="0">
              <a:solidFill>
                <a:srgbClr val="008000"/>
              </a:solidFill>
              <a:latin typeface="Consolas" panose="020B0609020204030204" pitchFamily="49" charset="0"/>
              <a:ea typeface="ＭＳ Ｐゴシック" charset="0"/>
              <a:cs typeface="Courier New" pitchFamily="49" charset="0"/>
            </a:endParaRPr>
          </a:p>
          <a:p>
            <a:r>
              <a:rPr lang="nl-NL" sz="2400" dirty="0" smtClean="0">
                <a:solidFill>
                  <a:srgbClr val="008000"/>
                </a:solidFill>
                <a:latin typeface="Consolas" panose="020B0609020204030204" pitchFamily="49" charset="0"/>
                <a:ea typeface="ＭＳ Ｐゴシック" charset="0"/>
                <a:cs typeface="Courier New" pitchFamily="49" charset="0"/>
              </a:rPr>
              <a:t>// </a:t>
            </a:r>
            <a:r>
              <a:rPr lang="nl-NL" sz="2400" dirty="0" err="1" smtClean="0">
                <a:solidFill>
                  <a:srgbClr val="008000"/>
                </a:solidFill>
                <a:latin typeface="Consolas" panose="020B0609020204030204" pitchFamily="49" charset="0"/>
                <a:ea typeface="ＭＳ Ｐゴシック" charset="0"/>
                <a:cs typeface="Courier New" pitchFamily="49" charset="0"/>
              </a:rPr>
              <a:t>flupke</a:t>
            </a:r>
            <a:r>
              <a:rPr lang="nl-NL" sz="2400" dirty="0" smtClean="0">
                <a:solidFill>
                  <a:srgbClr val="008000"/>
                </a:solidFill>
                <a:latin typeface="Consolas" panose="020B0609020204030204" pitchFamily="49" charset="0"/>
                <a:ea typeface="ＭＳ Ｐゴシック" charset="0"/>
                <a:cs typeface="Courier New" pitchFamily="49" charset="0"/>
              </a:rPr>
              <a:t> </a:t>
            </a:r>
            <a:r>
              <a:rPr lang="nl-NL" sz="2400" dirty="0">
                <a:solidFill>
                  <a:srgbClr val="008000"/>
                </a:solidFill>
                <a:latin typeface="Consolas" panose="020B0609020204030204" pitchFamily="49" charset="0"/>
                <a:ea typeface="ＭＳ Ｐゴシック" charset="0"/>
                <a:cs typeface="Courier New" pitchFamily="49" charset="0"/>
              </a:rPr>
              <a:t>is </a:t>
            </a:r>
            <a:r>
              <a:rPr lang="nl-NL" sz="2400" dirty="0" err="1">
                <a:solidFill>
                  <a:srgbClr val="008000"/>
                </a:solidFill>
                <a:latin typeface="Consolas" panose="020B0609020204030204" pitchFamily="49" charset="0"/>
                <a:ea typeface="ＭＳ Ｐゴシック" charset="0"/>
                <a:cs typeface="Courier New" pitchFamily="49" charset="0"/>
              </a:rPr>
              <a:t>automatically</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converted</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to</a:t>
            </a:r>
            <a:r>
              <a:rPr lang="nl-NL" sz="2400" dirty="0">
                <a:solidFill>
                  <a:srgbClr val="008000"/>
                </a:solidFill>
                <a:latin typeface="Consolas" panose="020B0609020204030204" pitchFamily="49" charset="0"/>
                <a:ea typeface="ＭＳ Ｐゴシック" charset="0"/>
                <a:cs typeface="Courier New" pitchFamily="49" charset="0"/>
              </a:rPr>
              <a:t> a </a:t>
            </a:r>
            <a:r>
              <a:rPr lang="nl-NL" sz="2400" dirty="0" err="1">
                <a:solidFill>
                  <a:srgbClr val="008000"/>
                </a:solidFill>
                <a:latin typeface="Consolas" panose="020B0609020204030204" pitchFamily="49" charset="0"/>
                <a:ea typeface="ＭＳ Ｐゴシック" charset="0"/>
                <a:cs typeface="Courier New" pitchFamily="49" charset="0"/>
              </a:rPr>
              <a:t>float</a:t>
            </a:r>
            <a:endParaRPr lang="nl-NL" sz="2400" dirty="0">
              <a:solidFill>
                <a:srgbClr val="008000"/>
              </a:solidFill>
              <a:latin typeface="Consolas" panose="020B0609020204030204" pitchFamily="49" charset="0"/>
              <a:ea typeface="ＭＳ Ｐゴシック" charset="0"/>
              <a:cs typeface="Courier New" pitchFamily="49" charset="0"/>
            </a:endParaRPr>
          </a:p>
          <a:p>
            <a:pPr defTabSz="914400" eaLnBrk="0" fontAlgn="base" hangingPunct="0">
              <a:spcBef>
                <a:spcPct val="0"/>
              </a:spcBef>
              <a:spcAft>
                <a:spcPct val="0"/>
              </a:spcAft>
            </a:pPr>
            <a:r>
              <a:rPr lang="nl-NL" sz="2400" dirty="0" err="1">
                <a:latin typeface="Consolas" panose="020B0609020204030204" pitchFamily="49" charset="0"/>
                <a:ea typeface="ＭＳ Ｐゴシック" charset="0"/>
                <a:cs typeface="Courier New" pitchFamily="49" charset="0"/>
              </a:rPr>
              <a:t>flupke</a:t>
            </a:r>
            <a:r>
              <a:rPr lang="nl-NL" sz="2400" dirty="0">
                <a:latin typeface="Consolas" panose="020B0609020204030204" pitchFamily="49" charset="0"/>
                <a:ea typeface="ＭＳ Ｐゴシック" charset="0"/>
                <a:cs typeface="Courier New" pitchFamily="49" charset="0"/>
              </a:rPr>
              <a:t> = 4,63;</a:t>
            </a:r>
            <a:r>
              <a:rPr lang="nl-NL" sz="2400" dirty="0">
                <a:solidFill>
                  <a:srgbClr val="3A7A3A"/>
                </a:solidFill>
                <a:latin typeface="Consolas" panose="020B0609020204030204" pitchFamily="49" charset="0"/>
                <a:ea typeface="ＭＳ Ｐゴシック" charset="0"/>
                <a:cs typeface="Courier New" pitchFamily="49" charset="0"/>
              </a:rPr>
              <a:t> </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oops</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not</a:t>
            </a:r>
            <a:r>
              <a:rPr lang="nl-NL" sz="2400" dirty="0">
                <a:solidFill>
                  <a:srgbClr val="008000"/>
                </a:solidFill>
                <a:latin typeface="Consolas" panose="020B0609020204030204" pitchFamily="49" charset="0"/>
                <a:ea typeface="ＭＳ Ｐゴシック" charset="0"/>
                <a:cs typeface="Courier New" pitchFamily="49" charset="0"/>
              </a:rPr>
              <a:t> </a:t>
            </a:r>
            <a:r>
              <a:rPr lang="nl-NL" sz="2400" dirty="0" err="1">
                <a:solidFill>
                  <a:srgbClr val="008000"/>
                </a:solidFill>
                <a:latin typeface="Consolas" panose="020B0609020204030204" pitchFamily="49" charset="0"/>
                <a:ea typeface="ＭＳ Ｐゴシック" charset="0"/>
                <a:cs typeface="Courier New" pitchFamily="49" charset="0"/>
              </a:rPr>
              <a:t>possible</a:t>
            </a:r>
            <a:r>
              <a:rPr lang="nl-NL" sz="2400" dirty="0">
                <a:solidFill>
                  <a:srgbClr val="008000"/>
                </a:solidFill>
                <a:latin typeface="Consolas" panose="020B0609020204030204" pitchFamily="49" charset="0"/>
                <a:ea typeface="ＭＳ Ｐゴシック" charset="0"/>
                <a:cs typeface="Courier New" pitchFamily="49" charset="0"/>
              </a:rPr>
              <a:t>!</a:t>
            </a:r>
          </a:p>
          <a:p>
            <a:endParaRPr lang="en-US" sz="2400" dirty="0" smtClean="0">
              <a:solidFill>
                <a:srgbClr val="000000"/>
              </a:solidFill>
              <a:highlight>
                <a:srgbClr val="FFFFFF"/>
              </a:highlight>
              <a:latin typeface="Consolas"/>
            </a:endParaRPr>
          </a:p>
        </p:txBody>
      </p:sp>
    </p:spTree>
    <p:extLst>
      <p:ext uri="{BB962C8B-B14F-4D97-AF65-F5344CB8AC3E}">
        <p14:creationId xmlns:p14="http://schemas.microsoft.com/office/powerpoint/2010/main" val="1161304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Extra information</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Give descriptive names to variables.</a:t>
            </a:r>
          </a:p>
          <a:p>
            <a:pPr>
              <a:buFont typeface="Arial" panose="020B0604020202020204" pitchFamily="34" charset="0"/>
              <a:buChar char="•"/>
            </a:pPr>
            <a:r>
              <a:rPr lang="en-GB" sz="2400" dirty="0"/>
              <a:t> </a:t>
            </a:r>
            <a:r>
              <a:rPr lang="en-GB" sz="2400" dirty="0" smtClean="0"/>
              <a:t>Use Controls to read information and display information.</a:t>
            </a:r>
          </a:p>
          <a:p>
            <a:pPr>
              <a:buFont typeface="Arial" panose="020B0604020202020204" pitchFamily="34" charset="0"/>
              <a:buChar char="•"/>
            </a:pPr>
            <a:endParaRPr lang="en-GB" sz="2400" dirty="0"/>
          </a:p>
          <a:p>
            <a:pPr>
              <a:buFont typeface="Arial" panose="020B0604020202020204" pitchFamily="34" charset="0"/>
              <a:buChar char="•"/>
            </a:pPr>
            <a:r>
              <a:rPr lang="en-GB" sz="2400" dirty="0" smtClean="0"/>
              <a:t> The information retrieved from </a:t>
            </a:r>
            <a:r>
              <a:rPr lang="en-GB" sz="2400" dirty="0" err="1" smtClean="0"/>
              <a:t>TextBoxes</a:t>
            </a:r>
            <a:r>
              <a:rPr lang="en-GB" sz="2400" dirty="0" smtClean="0"/>
              <a:t> through their property Text is </a:t>
            </a:r>
            <a:r>
              <a:rPr lang="en-GB" sz="2400" b="1" dirty="0" smtClean="0"/>
              <a:t>String</a:t>
            </a:r>
            <a:r>
              <a:rPr lang="en-GB" sz="2400" dirty="0" smtClean="0"/>
              <a:t>. </a:t>
            </a:r>
          </a:p>
          <a:p>
            <a:pPr lvl="1">
              <a:buFont typeface="Wingdings" panose="05000000000000000000" pitchFamily="2" charset="2"/>
              <a:buChar char="§"/>
            </a:pPr>
            <a:r>
              <a:rPr lang="en-GB" sz="2200" dirty="0" smtClean="0"/>
              <a:t>Convert between String and </a:t>
            </a:r>
            <a:r>
              <a:rPr lang="en-GB" sz="2200" dirty="0" err="1" smtClean="0"/>
              <a:t>Int</a:t>
            </a:r>
            <a:endParaRPr lang="en-GB" sz="2200" dirty="0" smtClean="0"/>
          </a:p>
          <a:p>
            <a:pPr lvl="1">
              <a:buFont typeface="Wingdings" panose="05000000000000000000" pitchFamily="2" charset="2"/>
              <a:buChar char="§"/>
            </a:pPr>
            <a:endParaRPr lang="en-GB" sz="2200" dirty="0"/>
          </a:p>
          <a:p>
            <a:pPr lvl="1">
              <a:buFont typeface="Wingdings" panose="05000000000000000000" pitchFamily="2" charset="2"/>
              <a:buChar char="§"/>
            </a:pPr>
            <a:endParaRPr lang="en-GB" sz="2200" dirty="0" smtClean="0"/>
          </a:p>
          <a:p>
            <a:pPr lvl="1">
              <a:buFont typeface="Wingdings" panose="05000000000000000000" pitchFamily="2" charset="2"/>
              <a:buChar char="§"/>
            </a:pPr>
            <a:r>
              <a:rPr lang="en-GB" sz="2200" dirty="0" smtClean="0"/>
              <a:t>Convert has options for all the different types</a:t>
            </a:r>
            <a:endParaRPr lang="en-GB" sz="2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
        <p:nvSpPr>
          <p:cNvPr id="5" name="TextBox 4"/>
          <p:cNvSpPr txBox="1"/>
          <p:nvPr/>
        </p:nvSpPr>
        <p:spPr>
          <a:xfrm>
            <a:off x="1466194" y="4319755"/>
            <a:ext cx="6290441" cy="400110"/>
          </a:xfrm>
          <a:prstGeom prst="rect">
            <a:avLst/>
          </a:prstGeom>
          <a:noFill/>
          <a:ln>
            <a:solidFill>
              <a:schemeClr val="tx1"/>
            </a:solidFill>
          </a:ln>
        </p:spPr>
        <p:txBody>
          <a:bodyPr wrap="square" rtlCol="0">
            <a:spAutoFit/>
          </a:bodyPr>
          <a:lstStyle/>
          <a:p>
            <a:r>
              <a:rPr lang="nl-NL" sz="2000" dirty="0">
                <a:solidFill>
                  <a:srgbClr val="0000FF"/>
                </a:solidFill>
                <a:latin typeface="Consolas" panose="020B0609020204030204" pitchFamily="49" charset="0"/>
              </a:rPr>
              <a:t>int</a:t>
            </a:r>
            <a:r>
              <a:rPr lang="nl-NL" sz="2000" dirty="0">
                <a:solidFill>
                  <a:srgbClr val="000000"/>
                </a:solidFill>
                <a:latin typeface="Consolas" panose="020B0609020204030204" pitchFamily="49" charset="0"/>
              </a:rPr>
              <a:t> </a:t>
            </a:r>
            <a:r>
              <a:rPr lang="nl-NL" sz="2000" dirty="0" err="1">
                <a:solidFill>
                  <a:srgbClr val="000000"/>
                </a:solidFill>
                <a:latin typeface="Consolas" panose="020B0609020204030204" pitchFamily="49" charset="0"/>
              </a:rPr>
              <a:t>age</a:t>
            </a:r>
            <a:r>
              <a:rPr lang="nl-NL" sz="2000" dirty="0">
                <a:solidFill>
                  <a:srgbClr val="000000"/>
                </a:solidFill>
                <a:latin typeface="Consolas" panose="020B0609020204030204" pitchFamily="49" charset="0"/>
              </a:rPr>
              <a:t> = </a:t>
            </a:r>
            <a:r>
              <a:rPr lang="nl-NL" sz="2000" dirty="0" smtClean="0">
                <a:solidFill>
                  <a:srgbClr val="000000"/>
                </a:solidFill>
                <a:latin typeface="Consolas" panose="020B0609020204030204" pitchFamily="49" charset="0"/>
              </a:rPr>
              <a:t>Convert.ToInt32(</a:t>
            </a:r>
            <a:r>
              <a:rPr lang="nl-NL" sz="2000" dirty="0" err="1" smtClean="0">
                <a:solidFill>
                  <a:srgbClr val="000000"/>
                </a:solidFill>
                <a:latin typeface="Consolas" panose="020B0609020204030204" pitchFamily="49" charset="0"/>
              </a:rPr>
              <a:t>tbAge.Text</a:t>
            </a:r>
            <a:r>
              <a:rPr lang="nl-NL" sz="2000" dirty="0">
                <a:solidFill>
                  <a:srgbClr val="000000"/>
                </a:solidFill>
                <a:latin typeface="Consolas" panose="020B0609020204030204" pitchFamily="49" charset="0"/>
              </a:rPr>
              <a:t>);</a:t>
            </a:r>
            <a:endParaRPr lang="nl-NL" sz="2000" dirty="0"/>
          </a:p>
        </p:txBody>
      </p:sp>
    </p:spTree>
    <p:extLst>
      <p:ext uri="{BB962C8B-B14F-4D97-AF65-F5344CB8AC3E}">
        <p14:creationId xmlns:p14="http://schemas.microsoft.com/office/powerpoint/2010/main" val="306138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turn!</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a:t> </a:t>
            </a:r>
            <a:r>
              <a:rPr lang="en-GB" sz="2400" dirty="0" smtClean="0"/>
              <a:t>Extend your first app to store the name in a variable.</a:t>
            </a:r>
            <a:endParaRPr lang="en-GB"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8682" y="30480"/>
            <a:ext cx="1282838" cy="1282838"/>
          </a:xfrm>
          <a:prstGeom prst="rect">
            <a:avLst/>
          </a:prstGeom>
        </p:spPr>
      </p:pic>
    </p:spTree>
    <p:extLst>
      <p:ext uri="{BB962C8B-B14F-4D97-AF65-F5344CB8AC3E}">
        <p14:creationId xmlns:p14="http://schemas.microsoft.com/office/powerpoint/2010/main" val="3629412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p:txBody>
          <a:bodyPr/>
          <a:lstStyle/>
          <a:p>
            <a:endParaRPr lang="en-GB"/>
          </a:p>
        </p:txBody>
      </p:sp>
      <p:pic>
        <p:nvPicPr>
          <p:cNvPr id="4" name="Picture 2" descr="C:\Users\874156\Desktop\jxGUf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126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92010"/>
            <a:ext cx="10058400" cy="1450757"/>
          </a:xfrm>
        </p:spPr>
        <p:txBody>
          <a:bodyPr/>
          <a:lstStyle/>
          <a:p>
            <a:r>
              <a:rPr lang="en-GB" dirty="0" smtClean="0"/>
              <a:t>Intro: Operators </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a:t> </a:t>
            </a:r>
            <a:r>
              <a:rPr lang="en-GB" sz="2400" dirty="0" smtClean="0"/>
              <a:t>How to perform calculation in an application?</a:t>
            </a:r>
          </a:p>
          <a:p>
            <a:pPr lvl="1">
              <a:buFont typeface="Wingdings" panose="05000000000000000000" pitchFamily="2" charset="2"/>
              <a:buChar char="§"/>
            </a:pPr>
            <a:r>
              <a:rPr lang="en-GB" sz="2200" dirty="0" smtClean="0"/>
              <a:t>Manipulate data stored in the variables.</a:t>
            </a:r>
          </a:p>
          <a:p>
            <a:pPr>
              <a:buFont typeface="Arial" panose="020B0604020202020204" pitchFamily="34" charset="0"/>
              <a:buChar char="•"/>
            </a:pPr>
            <a:endParaRPr lang="en-GB" sz="2400" dirty="0"/>
          </a:p>
          <a:p>
            <a:pPr>
              <a:buFont typeface="Arial" panose="020B0604020202020204" pitchFamily="34" charset="0"/>
              <a:buChar char="•"/>
            </a:pPr>
            <a:r>
              <a:rPr lang="en-GB" sz="2400" dirty="0" smtClean="0"/>
              <a:t> Arithmetic operators</a:t>
            </a:r>
            <a:endParaRPr lang="en-GB" sz="2400" dirty="0"/>
          </a:p>
          <a:p>
            <a:pPr marL="0" indent="0">
              <a:buNone/>
            </a:pPr>
            <a:endParaRPr lang="en-GB" sz="24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spTree>
    <p:extLst>
      <p:ext uri="{BB962C8B-B14F-4D97-AF65-F5344CB8AC3E}">
        <p14:creationId xmlns:p14="http://schemas.microsoft.com/office/powerpoint/2010/main" val="35771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Syntax</a:t>
            </a:r>
            <a:endParaRPr lang="en-GB" dirty="0"/>
          </a:p>
        </p:txBody>
      </p:sp>
      <p:pic>
        <p:nvPicPr>
          <p:cNvPr id="7" name="Content Placeholder 5"/>
          <p:cNvPicPr>
            <a:picLocks noGrp="1" noChangeAspect="1"/>
          </p:cNvPicPr>
          <p:nvPr>
            <p:ph idx="1"/>
          </p:nvPr>
        </p:nvPicPr>
        <p:blipFill rotWithShape="1">
          <a:blip r:embed="rId2"/>
          <a:srcRect l="1433" t="5608" r="2097" b="11733"/>
          <a:stretch/>
        </p:blipFill>
        <p:spPr>
          <a:xfrm>
            <a:off x="914399" y="1828800"/>
            <a:ext cx="7977353" cy="33927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graphicFrame>
        <p:nvGraphicFramePr>
          <p:cNvPr id="8" name="Content Placeholder 4"/>
          <p:cNvGraphicFramePr>
            <a:graphicFrameLocks/>
          </p:cNvGraphicFramePr>
          <p:nvPr>
            <p:extLst/>
          </p:nvPr>
        </p:nvGraphicFramePr>
        <p:xfrm>
          <a:off x="7378261" y="3072316"/>
          <a:ext cx="4227209" cy="2433068"/>
        </p:xfrm>
        <a:graphic>
          <a:graphicData uri="http://schemas.openxmlformats.org/drawingml/2006/table">
            <a:tbl>
              <a:tblPr firstRow="1" bandRow="1">
                <a:tableStyleId>{5C22544A-7EE6-4342-B048-85BDC9FD1C3A}</a:tableStyleId>
              </a:tblPr>
              <a:tblGrid>
                <a:gridCol w="1743556">
                  <a:extLst>
                    <a:ext uri="{9D8B030D-6E8A-4147-A177-3AD203B41FA5}">
                      <a16:colId xmlns:a16="http://schemas.microsoft.com/office/drawing/2014/main" val="20000"/>
                    </a:ext>
                  </a:extLst>
                </a:gridCol>
                <a:gridCol w="2483653">
                  <a:extLst>
                    <a:ext uri="{9D8B030D-6E8A-4147-A177-3AD203B41FA5}">
                      <a16:colId xmlns:a16="http://schemas.microsoft.com/office/drawing/2014/main" val="20001"/>
                    </a:ext>
                  </a:extLst>
                </a:gridCol>
              </a:tblGrid>
              <a:tr h="608267">
                <a:tc>
                  <a:txBody>
                    <a:bodyPr/>
                    <a:lstStyle/>
                    <a:p>
                      <a:r>
                        <a:rPr lang="nl-NL" sz="2800" dirty="0" smtClean="0"/>
                        <a:t>Operators</a:t>
                      </a:r>
                      <a:endParaRPr lang="nl-NL" sz="2800" dirty="0"/>
                    </a:p>
                  </a:txBody>
                  <a:tcPr/>
                </a:tc>
                <a:tc>
                  <a:txBody>
                    <a:bodyPr/>
                    <a:lstStyle/>
                    <a:p>
                      <a:r>
                        <a:rPr lang="nl-NL" sz="2800" dirty="0" err="1" smtClean="0"/>
                        <a:t>Associativity</a:t>
                      </a:r>
                      <a:endParaRPr lang="nl-NL" sz="2800" dirty="0"/>
                    </a:p>
                  </a:txBody>
                  <a:tcPr/>
                </a:tc>
                <a:extLst>
                  <a:ext uri="{0D108BD9-81ED-4DB2-BD59-A6C34878D82A}">
                    <a16:rowId xmlns:a16="http://schemas.microsoft.com/office/drawing/2014/main" val="10000"/>
                  </a:ext>
                </a:extLst>
              </a:tr>
              <a:tr h="608267">
                <a:tc>
                  <a:txBody>
                    <a:bodyPr/>
                    <a:lstStyle/>
                    <a:p>
                      <a:r>
                        <a:rPr lang="nl-NL" sz="2800" dirty="0" smtClean="0"/>
                        <a:t>* / %</a:t>
                      </a:r>
                      <a:endParaRPr lang="nl-NL" sz="2800" dirty="0"/>
                    </a:p>
                  </a:txBody>
                  <a:tcPr/>
                </a:tc>
                <a:tc>
                  <a:txBody>
                    <a:bodyPr/>
                    <a:lstStyle/>
                    <a:p>
                      <a:r>
                        <a:rPr lang="nl-NL" sz="2800" dirty="0" err="1" smtClean="0"/>
                        <a:t>left</a:t>
                      </a:r>
                      <a:r>
                        <a:rPr lang="nl-NL" sz="2800" dirty="0" smtClean="0"/>
                        <a:t> </a:t>
                      </a:r>
                      <a:r>
                        <a:rPr lang="nl-NL" sz="2800" dirty="0" err="1" smtClean="0"/>
                        <a:t>to</a:t>
                      </a:r>
                      <a:r>
                        <a:rPr lang="nl-NL" sz="2800" dirty="0" smtClean="0"/>
                        <a:t> right</a:t>
                      </a:r>
                      <a:endParaRPr lang="nl-NL" sz="2800" dirty="0"/>
                    </a:p>
                  </a:txBody>
                  <a:tcPr/>
                </a:tc>
                <a:extLst>
                  <a:ext uri="{0D108BD9-81ED-4DB2-BD59-A6C34878D82A}">
                    <a16:rowId xmlns:a16="http://schemas.microsoft.com/office/drawing/2014/main" val="10001"/>
                  </a:ext>
                </a:extLst>
              </a:tr>
              <a:tr h="608267">
                <a:tc>
                  <a:txBody>
                    <a:bodyPr/>
                    <a:lstStyle/>
                    <a:p>
                      <a:r>
                        <a:rPr lang="nl-NL" sz="2800" dirty="0" smtClean="0"/>
                        <a:t>+ - </a:t>
                      </a:r>
                      <a:endParaRPr lang="nl-NL" sz="2800" dirty="0"/>
                    </a:p>
                  </a:txBody>
                  <a:tcPr/>
                </a:tc>
                <a:tc>
                  <a:txBody>
                    <a:bodyPr/>
                    <a:lstStyle/>
                    <a:p>
                      <a:r>
                        <a:rPr lang="nl-NL" sz="2800" dirty="0" err="1" smtClean="0"/>
                        <a:t>left</a:t>
                      </a:r>
                      <a:r>
                        <a:rPr lang="nl-NL" sz="2800" baseline="0" dirty="0" smtClean="0"/>
                        <a:t> </a:t>
                      </a:r>
                      <a:r>
                        <a:rPr lang="nl-NL" sz="2800" baseline="0" dirty="0" err="1" smtClean="0"/>
                        <a:t>to</a:t>
                      </a:r>
                      <a:r>
                        <a:rPr lang="nl-NL" sz="2800" baseline="0" dirty="0" smtClean="0"/>
                        <a:t> right</a:t>
                      </a:r>
                      <a:endParaRPr lang="nl-NL" sz="2800" dirty="0"/>
                    </a:p>
                  </a:txBody>
                  <a:tcPr/>
                </a:tc>
                <a:extLst>
                  <a:ext uri="{0D108BD9-81ED-4DB2-BD59-A6C34878D82A}">
                    <a16:rowId xmlns:a16="http://schemas.microsoft.com/office/drawing/2014/main" val="10002"/>
                  </a:ext>
                </a:extLst>
              </a:tr>
              <a:tr h="608267">
                <a:tc>
                  <a:txBody>
                    <a:bodyPr/>
                    <a:lstStyle/>
                    <a:p>
                      <a:r>
                        <a:rPr lang="nl-NL" sz="2800" dirty="0" smtClean="0"/>
                        <a:t>=</a:t>
                      </a:r>
                      <a:endParaRPr lang="nl-NL" sz="2800" dirty="0"/>
                    </a:p>
                  </a:txBody>
                  <a:tcPr/>
                </a:tc>
                <a:tc>
                  <a:txBody>
                    <a:bodyPr/>
                    <a:lstStyle/>
                    <a:p>
                      <a:r>
                        <a:rPr lang="nl-NL" sz="2800" dirty="0" smtClean="0"/>
                        <a:t>right</a:t>
                      </a:r>
                      <a:r>
                        <a:rPr lang="nl-NL" sz="2800" baseline="0" dirty="0" smtClean="0"/>
                        <a:t> </a:t>
                      </a:r>
                      <a:r>
                        <a:rPr lang="nl-NL" sz="2800" baseline="0" dirty="0" err="1" smtClean="0"/>
                        <a:t>to</a:t>
                      </a:r>
                      <a:r>
                        <a:rPr lang="nl-NL" sz="2800" baseline="0" dirty="0" smtClean="0"/>
                        <a:t> </a:t>
                      </a:r>
                      <a:r>
                        <a:rPr lang="nl-NL" sz="2800" baseline="0" dirty="0" err="1" smtClean="0"/>
                        <a:t>left</a:t>
                      </a:r>
                      <a:endParaRPr lang="nl-NL" sz="2800" dirty="0"/>
                    </a:p>
                  </a:txBody>
                  <a:tcPr/>
                </a:tc>
                <a:extLst>
                  <a:ext uri="{0D108BD9-81ED-4DB2-BD59-A6C34878D82A}">
                    <a16:rowId xmlns:a16="http://schemas.microsoft.com/office/drawing/2014/main" val="10003"/>
                  </a:ext>
                </a:extLst>
              </a:tr>
            </a:tbl>
          </a:graphicData>
        </a:graphic>
      </p:graphicFrame>
      <p:sp>
        <p:nvSpPr>
          <p:cNvPr id="9" name="Up Arrow 8"/>
          <p:cNvSpPr/>
          <p:nvPr/>
        </p:nvSpPr>
        <p:spPr>
          <a:xfrm>
            <a:off x="6576605" y="3690476"/>
            <a:ext cx="325425" cy="1794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xtBox 9"/>
          <p:cNvSpPr txBox="1"/>
          <p:nvPr/>
        </p:nvSpPr>
        <p:spPr>
          <a:xfrm>
            <a:off x="6100374" y="3031979"/>
            <a:ext cx="1277888" cy="830997"/>
          </a:xfrm>
          <a:prstGeom prst="rect">
            <a:avLst/>
          </a:prstGeom>
          <a:noFill/>
        </p:spPr>
        <p:txBody>
          <a:bodyPr wrap="square" rtlCol="0">
            <a:spAutoFit/>
          </a:bodyPr>
          <a:lstStyle/>
          <a:p>
            <a:pPr algn="ctr"/>
            <a:r>
              <a:rPr lang="nl-NL" sz="2400" b="1" dirty="0" err="1" smtClean="0">
                <a:solidFill>
                  <a:schemeClr val="accent1">
                    <a:lumMod val="50000"/>
                  </a:schemeClr>
                </a:solidFill>
              </a:rPr>
              <a:t>Higher</a:t>
            </a:r>
            <a:r>
              <a:rPr lang="nl-NL" sz="2400" b="1" dirty="0" smtClean="0">
                <a:solidFill>
                  <a:schemeClr val="accent1">
                    <a:lumMod val="50000"/>
                  </a:schemeClr>
                </a:solidFill>
              </a:rPr>
              <a:t> priority</a:t>
            </a:r>
            <a:endParaRPr lang="nl-NL" sz="2400" b="1" dirty="0">
              <a:solidFill>
                <a:schemeClr val="accent1">
                  <a:lumMod val="50000"/>
                </a:schemeClr>
              </a:solidFill>
            </a:endParaRPr>
          </a:p>
        </p:txBody>
      </p:sp>
    </p:spTree>
    <p:extLst>
      <p:ext uri="{BB962C8B-B14F-4D97-AF65-F5344CB8AC3E}">
        <p14:creationId xmlns:p14="http://schemas.microsoft.com/office/powerpoint/2010/main" val="22407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ADO</a:t>
            </a:r>
            <a:endParaRPr lang="en-GB" dirty="0"/>
          </a:p>
        </p:txBody>
      </p:sp>
      <p:sp>
        <p:nvSpPr>
          <p:cNvPr id="3" name="Content Placeholder 2"/>
          <p:cNvSpPr>
            <a:spLocks noGrp="1"/>
          </p:cNvSpPr>
          <p:nvPr>
            <p:ph idx="1"/>
          </p:nvPr>
        </p:nvSpPr>
        <p:spPr/>
        <p:txBody>
          <a:bodyPr>
            <a:noAutofit/>
          </a:bodyPr>
          <a:lstStyle/>
          <a:p>
            <a:pPr lvl="1">
              <a:buFont typeface="Wingdings" panose="05000000000000000000" pitchFamily="2" charset="2"/>
              <a:buChar char="§"/>
            </a:pPr>
            <a:r>
              <a:rPr lang="nl-NL" sz="2200" dirty="0" smtClean="0"/>
              <a:t>12 weeks</a:t>
            </a:r>
          </a:p>
          <a:p>
            <a:pPr lvl="2">
              <a:buFont typeface="Wingdings" panose="05000000000000000000" pitchFamily="2" charset="2"/>
              <a:buChar char="§"/>
            </a:pPr>
            <a:r>
              <a:rPr lang="nl-NL" sz="2200" dirty="0" smtClean="0"/>
              <a:t>2 x 1,5 </a:t>
            </a:r>
            <a:r>
              <a:rPr lang="nl-NL" sz="2200" dirty="0" err="1"/>
              <a:t>hours</a:t>
            </a:r>
            <a:r>
              <a:rPr lang="nl-NL" sz="2200" dirty="0"/>
              <a:t> </a:t>
            </a:r>
            <a:r>
              <a:rPr lang="nl-NL" sz="2200" dirty="0" err="1"/>
              <a:t>theory</a:t>
            </a:r>
            <a:r>
              <a:rPr lang="nl-NL" sz="2200" dirty="0"/>
              <a:t> </a:t>
            </a:r>
            <a:r>
              <a:rPr lang="nl-NL" sz="2200" dirty="0" err="1" smtClean="0"/>
              <a:t>and</a:t>
            </a:r>
            <a:r>
              <a:rPr lang="nl-NL" sz="2200" dirty="0" smtClean="0"/>
              <a:t> practical</a:t>
            </a:r>
            <a:endParaRPr lang="nl-NL" sz="2200" dirty="0"/>
          </a:p>
          <a:p>
            <a:pPr lvl="2">
              <a:buFont typeface="Wingdings" panose="05000000000000000000" pitchFamily="2" charset="2"/>
              <a:buChar char="§"/>
            </a:pPr>
            <a:r>
              <a:rPr lang="nl-NL" sz="2200" dirty="0" smtClean="0"/>
              <a:t>2 x 1.5 </a:t>
            </a:r>
            <a:r>
              <a:rPr lang="nl-NL" sz="2200" dirty="0" err="1"/>
              <a:t>hours</a:t>
            </a:r>
            <a:r>
              <a:rPr lang="nl-NL" sz="2200" dirty="0"/>
              <a:t> </a:t>
            </a:r>
            <a:r>
              <a:rPr lang="nl-NL" sz="2200" dirty="0" err="1" smtClean="0"/>
              <a:t>guided</a:t>
            </a:r>
            <a:r>
              <a:rPr lang="nl-NL" sz="2200" dirty="0" smtClean="0"/>
              <a:t> </a:t>
            </a:r>
            <a:r>
              <a:rPr lang="nl-NL" sz="2200" dirty="0" err="1" smtClean="0"/>
              <a:t>self-study</a:t>
            </a:r>
            <a:r>
              <a:rPr lang="nl-NL" sz="2200" dirty="0" smtClean="0"/>
              <a:t> </a:t>
            </a:r>
          </a:p>
          <a:p>
            <a:pPr lvl="2">
              <a:buFont typeface="Wingdings" panose="05000000000000000000" pitchFamily="2" charset="2"/>
              <a:buChar char="§"/>
            </a:pPr>
            <a:r>
              <a:rPr lang="nl-NL" sz="2200" dirty="0" err="1" smtClean="0"/>
              <a:t>Approx</a:t>
            </a:r>
            <a:r>
              <a:rPr lang="nl-NL" sz="2200" dirty="0" smtClean="0"/>
              <a:t>. 4 </a:t>
            </a:r>
            <a:r>
              <a:rPr lang="nl-NL" sz="2200" dirty="0" err="1"/>
              <a:t>hours</a:t>
            </a:r>
            <a:r>
              <a:rPr lang="nl-NL" sz="2200" dirty="0"/>
              <a:t> per week of </a:t>
            </a:r>
            <a:r>
              <a:rPr lang="nl-NL" sz="2200" dirty="0" err="1" smtClean="0"/>
              <a:t>additional</a:t>
            </a:r>
            <a:r>
              <a:rPr lang="nl-NL" sz="2200" dirty="0" smtClean="0"/>
              <a:t> </a:t>
            </a:r>
            <a:r>
              <a:rPr lang="nl-NL" sz="2200" dirty="0" err="1" smtClean="0"/>
              <a:t>self-study</a:t>
            </a:r>
            <a:endParaRPr lang="nl-NL" sz="2200" dirty="0" smtClean="0"/>
          </a:p>
          <a:p>
            <a:pPr lvl="1">
              <a:buFont typeface="Wingdings" panose="05000000000000000000" pitchFamily="2" charset="2"/>
              <a:buChar char="§"/>
            </a:pPr>
            <a:endParaRPr lang="nl-NL" sz="2200" dirty="0"/>
          </a:p>
          <a:p>
            <a:pPr lvl="1">
              <a:buFont typeface="Wingdings" panose="05000000000000000000" pitchFamily="2" charset="2"/>
              <a:buChar char="§"/>
            </a:pPr>
            <a:endParaRPr lang="nl-NL" sz="2200" dirty="0"/>
          </a:p>
          <a:p>
            <a:pPr>
              <a:buFont typeface="Arial" panose="020B0604020202020204" pitchFamily="34" charset="0"/>
              <a:buChar char="•"/>
            </a:pPr>
            <a:endParaRPr lang="en-GB"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350" y="3857414"/>
            <a:ext cx="2572237" cy="1780780"/>
          </a:xfrm>
          <a:prstGeom prst="rect">
            <a:avLst/>
          </a:prstGeom>
        </p:spPr>
      </p:pic>
    </p:spTree>
    <p:extLst>
      <p:ext uri="{BB962C8B-B14F-4D97-AF65-F5344CB8AC3E}">
        <p14:creationId xmlns:p14="http://schemas.microsoft.com/office/powerpoint/2010/main" val="4778572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Extra information</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nl-NL" sz="2400" dirty="0" smtClean="0"/>
              <a:t> The </a:t>
            </a:r>
            <a:r>
              <a:rPr lang="nl-NL" sz="2400" dirty="0" err="1" smtClean="0"/>
              <a:t>semantics</a:t>
            </a:r>
            <a:r>
              <a:rPr lang="nl-NL" sz="2400" dirty="0" smtClean="0"/>
              <a:t> of </a:t>
            </a:r>
            <a:r>
              <a:rPr lang="nl-NL" sz="2400" dirty="0" err="1" smtClean="0"/>
              <a:t>an</a:t>
            </a:r>
            <a:r>
              <a:rPr lang="nl-NL" sz="2400" dirty="0" smtClean="0"/>
              <a:t> operator </a:t>
            </a:r>
            <a:r>
              <a:rPr lang="nl-NL" sz="2400" dirty="0" err="1" smtClean="0"/>
              <a:t>depend</a:t>
            </a:r>
            <a:r>
              <a:rPr lang="nl-NL" sz="2400" dirty="0" smtClean="0"/>
              <a:t> on </a:t>
            </a:r>
            <a:r>
              <a:rPr lang="nl-NL" sz="2400" dirty="0" err="1" smtClean="0"/>
              <a:t>the</a:t>
            </a:r>
            <a:r>
              <a:rPr lang="nl-NL" sz="2400" dirty="0" smtClean="0"/>
              <a:t> types of </a:t>
            </a:r>
            <a:r>
              <a:rPr lang="nl-NL" sz="2400" dirty="0" err="1" smtClean="0"/>
              <a:t>the</a:t>
            </a:r>
            <a:r>
              <a:rPr lang="nl-NL" sz="2400" dirty="0" smtClean="0"/>
              <a:t> variables</a:t>
            </a:r>
            <a:endParaRPr lang="en-US" sz="2200" dirty="0"/>
          </a:p>
          <a:p>
            <a:pPr>
              <a:buFont typeface="Wingdings" panose="05000000000000000000" pitchFamily="2" charset="2"/>
              <a:buChar char="§"/>
            </a:pPr>
            <a:endParaRPr lang="en-GB"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30480"/>
            <a:ext cx="1219200" cy="1219200"/>
          </a:xfrm>
          <a:prstGeom prst="rect">
            <a:avLst/>
          </a:prstGeom>
        </p:spPr>
      </p:pic>
      <p:sp>
        <p:nvSpPr>
          <p:cNvPr id="4" name="TextBox 3"/>
          <p:cNvSpPr txBox="1"/>
          <p:nvPr/>
        </p:nvSpPr>
        <p:spPr>
          <a:xfrm>
            <a:off x="1529255" y="2734029"/>
            <a:ext cx="8229313" cy="2246769"/>
          </a:xfrm>
          <a:prstGeom prst="rect">
            <a:avLst/>
          </a:prstGeom>
          <a:noFill/>
          <a:ln>
            <a:solidFill>
              <a:schemeClr val="tx1"/>
            </a:solidFill>
          </a:ln>
        </p:spPr>
        <p:txBody>
          <a:bodyPr wrap="square" rtlCol="0">
            <a:spAutoFit/>
          </a:bodyPr>
          <a:lstStyle/>
          <a:p>
            <a:r>
              <a:rPr lang="nl-NL" sz="2000" dirty="0" smtClean="0">
                <a:solidFill>
                  <a:srgbClr val="008000"/>
                </a:solidFill>
                <a:highlight>
                  <a:srgbClr val="FFFFFF"/>
                </a:highlight>
                <a:latin typeface="Consolas"/>
              </a:rPr>
              <a:t>//integer </a:t>
            </a:r>
            <a:r>
              <a:rPr lang="nl-NL" sz="2000" dirty="0" err="1" smtClean="0">
                <a:solidFill>
                  <a:srgbClr val="008000"/>
                </a:solidFill>
                <a:highlight>
                  <a:srgbClr val="FFFFFF"/>
                </a:highlight>
                <a:latin typeface="Consolas"/>
              </a:rPr>
              <a:t>addition</a:t>
            </a:r>
            <a:endParaRPr lang="nl-NL" sz="2000" dirty="0" smtClean="0">
              <a:solidFill>
                <a:srgbClr val="0000FF"/>
              </a:solidFill>
              <a:latin typeface="Consolas" panose="020B0609020204030204" pitchFamily="49" charset="0"/>
            </a:endParaRPr>
          </a:p>
          <a:p>
            <a:r>
              <a:rPr lang="nl-NL" sz="2000" dirty="0" smtClean="0">
                <a:solidFill>
                  <a:srgbClr val="0000FF"/>
                </a:solidFill>
                <a:latin typeface="Consolas" panose="020B0609020204030204" pitchFamily="49" charset="0"/>
              </a:rPr>
              <a:t>int</a:t>
            </a:r>
            <a:r>
              <a:rPr lang="nl-NL" sz="2000" dirty="0" smtClean="0">
                <a:solidFill>
                  <a:srgbClr val="000000"/>
                </a:solidFill>
                <a:latin typeface="Consolas" panose="020B0609020204030204" pitchFamily="49" charset="0"/>
              </a:rPr>
              <a:t> </a:t>
            </a:r>
            <a:r>
              <a:rPr lang="nl-NL" sz="2000" dirty="0" err="1">
                <a:solidFill>
                  <a:srgbClr val="000000"/>
                </a:solidFill>
                <a:latin typeface="Consolas" panose="020B0609020204030204" pitchFamily="49" charset="0"/>
              </a:rPr>
              <a:t>age</a:t>
            </a:r>
            <a:r>
              <a:rPr lang="nl-NL" sz="2000" dirty="0">
                <a:solidFill>
                  <a:srgbClr val="000000"/>
                </a:solidFill>
                <a:latin typeface="Consolas" panose="020B0609020204030204" pitchFamily="49" charset="0"/>
              </a:rPr>
              <a:t> = </a:t>
            </a:r>
            <a:r>
              <a:rPr lang="nl-NL" sz="2000" dirty="0" smtClean="0">
                <a:solidFill>
                  <a:srgbClr val="000000"/>
                </a:solidFill>
                <a:latin typeface="Consolas" panose="020B0609020204030204" pitchFamily="49" charset="0"/>
              </a:rPr>
              <a:t>18;</a:t>
            </a:r>
            <a:endParaRPr lang="nl-NL" sz="2000" dirty="0"/>
          </a:p>
          <a:p>
            <a:r>
              <a:rPr lang="nl-NL" sz="2000" dirty="0" smtClean="0">
                <a:solidFill>
                  <a:srgbClr val="0000FF"/>
                </a:solidFill>
                <a:latin typeface="Consolas" panose="020B0609020204030204" pitchFamily="49" charset="0"/>
              </a:rPr>
              <a:t>int</a:t>
            </a:r>
            <a:r>
              <a:rPr lang="nl-NL" sz="2000" dirty="0" smtClean="0">
                <a:solidFill>
                  <a:srgbClr val="000000"/>
                </a:solidFill>
                <a:latin typeface="Consolas" panose="020B0609020204030204" pitchFamily="49" charset="0"/>
              </a:rPr>
              <a:t> </a:t>
            </a:r>
            <a:r>
              <a:rPr lang="nl-NL" sz="2000" dirty="0" err="1" smtClean="0">
                <a:solidFill>
                  <a:srgbClr val="000000"/>
                </a:solidFill>
                <a:latin typeface="Consolas" panose="020B0609020204030204" pitchFamily="49" charset="0"/>
              </a:rPr>
              <a:t>ageAtGraduation</a:t>
            </a:r>
            <a:r>
              <a:rPr lang="nl-NL" sz="2000" dirty="0" smtClean="0">
                <a:solidFill>
                  <a:srgbClr val="000000"/>
                </a:solidFill>
                <a:latin typeface="Consolas" panose="020B0609020204030204" pitchFamily="49" charset="0"/>
              </a:rPr>
              <a:t> </a:t>
            </a:r>
            <a:r>
              <a:rPr lang="nl-NL" sz="2000" dirty="0">
                <a:solidFill>
                  <a:srgbClr val="000000"/>
                </a:solidFill>
                <a:latin typeface="Consolas" panose="020B0609020204030204" pitchFamily="49" charset="0"/>
              </a:rPr>
              <a:t>= </a:t>
            </a:r>
            <a:r>
              <a:rPr lang="nl-NL" sz="2000" dirty="0" err="1">
                <a:solidFill>
                  <a:srgbClr val="000000"/>
                </a:solidFill>
                <a:latin typeface="Consolas" panose="020B0609020204030204" pitchFamily="49" charset="0"/>
              </a:rPr>
              <a:t>age</a:t>
            </a:r>
            <a:r>
              <a:rPr lang="nl-NL" sz="2000" dirty="0">
                <a:solidFill>
                  <a:srgbClr val="000000"/>
                </a:solidFill>
                <a:latin typeface="Consolas" panose="020B0609020204030204" pitchFamily="49" charset="0"/>
              </a:rPr>
              <a:t> + 4</a:t>
            </a:r>
            <a:r>
              <a:rPr lang="nl-NL" sz="2000" dirty="0" smtClean="0">
                <a:solidFill>
                  <a:srgbClr val="000000"/>
                </a:solidFill>
                <a:latin typeface="Consolas" panose="020B0609020204030204" pitchFamily="49" charset="0"/>
              </a:rPr>
              <a:t>; </a:t>
            </a:r>
            <a:r>
              <a:rPr lang="nl-NL" sz="2000" dirty="0" smtClean="0">
                <a:solidFill>
                  <a:srgbClr val="008000"/>
                </a:solidFill>
                <a:highlight>
                  <a:srgbClr val="FFFFFF"/>
                </a:highlight>
                <a:latin typeface="Consolas"/>
              </a:rPr>
              <a:t>//</a:t>
            </a:r>
            <a:r>
              <a:rPr lang="nl-NL" sz="2000" dirty="0" err="1" smtClean="0">
                <a:solidFill>
                  <a:srgbClr val="008000"/>
                </a:solidFill>
                <a:highlight>
                  <a:srgbClr val="FFFFFF"/>
                </a:highlight>
                <a:latin typeface="Consolas"/>
              </a:rPr>
              <a:t>newAge</a:t>
            </a:r>
            <a:r>
              <a:rPr lang="nl-NL" sz="2000" dirty="0" smtClean="0">
                <a:solidFill>
                  <a:srgbClr val="008000"/>
                </a:solidFill>
                <a:highlight>
                  <a:srgbClr val="FFFFFF"/>
                </a:highlight>
                <a:latin typeface="Consolas"/>
              </a:rPr>
              <a:t> = 4;</a:t>
            </a:r>
            <a:endParaRPr lang="nl-NL" sz="2000" dirty="0">
              <a:solidFill>
                <a:srgbClr val="000000"/>
              </a:solidFill>
              <a:highlight>
                <a:srgbClr val="FFFFFF"/>
              </a:highlight>
              <a:latin typeface="Consolas"/>
            </a:endParaRPr>
          </a:p>
          <a:p>
            <a:endParaRPr lang="nl-NL" sz="2000" dirty="0">
              <a:solidFill>
                <a:srgbClr val="000000"/>
              </a:solidFill>
              <a:latin typeface="Consolas" panose="020B0609020204030204" pitchFamily="49" charset="0"/>
            </a:endParaRPr>
          </a:p>
          <a:p>
            <a:r>
              <a:rPr lang="nl-NL" sz="2000" dirty="0" smtClean="0">
                <a:solidFill>
                  <a:srgbClr val="008000"/>
                </a:solidFill>
                <a:highlight>
                  <a:srgbClr val="FFFFFF"/>
                </a:highlight>
                <a:latin typeface="Consolas"/>
              </a:rPr>
              <a:t>//</a:t>
            </a:r>
            <a:r>
              <a:rPr lang="en-US" sz="2000" dirty="0" smtClean="0">
                <a:solidFill>
                  <a:srgbClr val="008000"/>
                </a:solidFill>
                <a:highlight>
                  <a:srgbClr val="FFFFFF"/>
                </a:highlight>
                <a:latin typeface="Consolas"/>
              </a:rPr>
              <a:t>string “addition” =  concatenation</a:t>
            </a:r>
            <a:endParaRPr lang="en-US" sz="2000" dirty="0" smtClean="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s</a:t>
            </a:r>
            <a:r>
              <a:rPr lang="en-US" sz="2000" dirty="0" smtClean="0">
                <a:solidFill>
                  <a:srgbClr val="0000FF"/>
                </a:solidFill>
                <a:latin typeface="Consolas" panose="020B0609020204030204" pitchFamily="49" charset="0"/>
              </a:rPr>
              <a:t>tring </a:t>
            </a:r>
            <a:r>
              <a:rPr lang="en-US" sz="2000" dirty="0" smtClean="0">
                <a:solidFill>
                  <a:srgbClr val="000000"/>
                </a:solidFill>
                <a:latin typeface="Consolas" panose="020B0609020204030204" pitchFamily="49" charset="0"/>
              </a:rPr>
              <a:t>name = “Amy”;</a:t>
            </a:r>
            <a:endParaRPr lang="en-US" sz="2000" dirty="0">
              <a:solidFill>
                <a:srgbClr val="000000"/>
              </a:solidFill>
              <a:latin typeface="Consolas" panose="020B0609020204030204" pitchFamily="49" charset="0"/>
            </a:endParaRPr>
          </a:p>
          <a:p>
            <a:r>
              <a:rPr lang="en-US" sz="2000" dirty="0" smtClean="0">
                <a:solidFill>
                  <a:srgbClr val="0000FF"/>
                </a:solidFill>
                <a:latin typeface="Consolas" panose="020B0609020204030204" pitchFamily="49" charset="0"/>
              </a:rPr>
              <a:t>string</a:t>
            </a:r>
            <a:r>
              <a:rPr lang="en-US" sz="2000" dirty="0" smtClean="0">
                <a:solidFill>
                  <a:srgbClr val="000000"/>
                </a:solidFill>
                <a:latin typeface="Consolas" panose="020B0609020204030204" pitchFamily="49" charset="0"/>
              </a:rPr>
              <a:t> </a:t>
            </a:r>
            <a:r>
              <a:rPr lang="en-US" sz="2000" dirty="0">
                <a:solidFill>
                  <a:srgbClr val="000000"/>
                </a:solidFill>
                <a:latin typeface="Consolas" panose="020B0609020204030204" pitchFamily="49" charset="0"/>
              </a:rPr>
              <a:t>result = </a:t>
            </a:r>
            <a:r>
              <a:rPr lang="en-US" sz="2000" dirty="0" smtClean="0">
                <a:solidFill>
                  <a:srgbClr val="C00000"/>
                </a:solidFill>
                <a:latin typeface="Consolas" panose="020B0609020204030204" pitchFamily="49" charset="0"/>
              </a:rPr>
              <a:t>“Hello, ” </a:t>
            </a:r>
            <a:r>
              <a:rPr lang="en-US" sz="2000" dirty="0" smtClean="0">
                <a:solidFill>
                  <a:srgbClr val="000000"/>
                </a:solidFill>
                <a:latin typeface="Consolas" panose="020B0609020204030204" pitchFamily="49" charset="0"/>
              </a:rPr>
              <a:t>+ name; </a:t>
            </a:r>
            <a:r>
              <a:rPr lang="nl-NL" sz="2000" dirty="0" smtClean="0">
                <a:solidFill>
                  <a:srgbClr val="008000"/>
                </a:solidFill>
                <a:highlight>
                  <a:srgbClr val="FFFFFF"/>
                </a:highlight>
                <a:latin typeface="Consolas"/>
              </a:rPr>
              <a:t>//</a:t>
            </a:r>
            <a:r>
              <a:rPr lang="nl-NL" sz="2000" dirty="0" err="1" smtClean="0">
                <a:solidFill>
                  <a:srgbClr val="008000"/>
                </a:solidFill>
                <a:highlight>
                  <a:srgbClr val="FFFFFF"/>
                </a:highlight>
                <a:latin typeface="Consolas"/>
              </a:rPr>
              <a:t>result</a:t>
            </a:r>
            <a:r>
              <a:rPr lang="nl-NL" sz="2000" dirty="0" smtClean="0">
                <a:solidFill>
                  <a:srgbClr val="008000"/>
                </a:solidFill>
                <a:highlight>
                  <a:srgbClr val="FFFFFF"/>
                </a:highlight>
                <a:latin typeface="Consolas"/>
              </a:rPr>
              <a:t> = “</a:t>
            </a:r>
            <a:r>
              <a:rPr lang="nl-NL" sz="2000" dirty="0" err="1" smtClean="0">
                <a:solidFill>
                  <a:srgbClr val="008000"/>
                </a:solidFill>
                <a:highlight>
                  <a:srgbClr val="FFFFFF"/>
                </a:highlight>
                <a:latin typeface="Consolas"/>
              </a:rPr>
              <a:t>Hello</a:t>
            </a:r>
            <a:r>
              <a:rPr lang="nl-NL" sz="2000" dirty="0" smtClean="0">
                <a:solidFill>
                  <a:srgbClr val="008000"/>
                </a:solidFill>
                <a:highlight>
                  <a:srgbClr val="FFFFFF"/>
                </a:highlight>
                <a:latin typeface="Consolas"/>
              </a:rPr>
              <a:t>, Amy”</a:t>
            </a:r>
            <a:endParaRPr lang="nl-NL" sz="2000" dirty="0"/>
          </a:p>
        </p:txBody>
      </p:sp>
    </p:spTree>
    <p:extLst>
      <p:ext uri="{BB962C8B-B14F-4D97-AF65-F5344CB8AC3E}">
        <p14:creationId xmlns:p14="http://schemas.microsoft.com/office/powerpoint/2010/main" val="6310313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Your turn: let’s build a calculator!</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682" y="30480"/>
            <a:ext cx="1282838" cy="1282838"/>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446" y="2262800"/>
            <a:ext cx="2895600" cy="3671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7"/>
          <p:cNvSpPr/>
          <p:nvPr/>
        </p:nvSpPr>
        <p:spPr>
          <a:xfrm>
            <a:off x="4821055" y="3481999"/>
            <a:ext cx="2209800" cy="609600"/>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8" name="Straight Arrow Connector 9"/>
          <p:cNvCxnSpPr/>
          <p:nvPr/>
        </p:nvCxnSpPr>
        <p:spPr>
          <a:xfrm>
            <a:off x="2687455" y="3786799"/>
            <a:ext cx="21336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0"/>
          <p:cNvSpPr txBox="1"/>
          <p:nvPr/>
        </p:nvSpPr>
        <p:spPr>
          <a:xfrm>
            <a:off x="2611256" y="3481999"/>
            <a:ext cx="823559" cy="369332"/>
          </a:xfrm>
          <a:prstGeom prst="rect">
            <a:avLst/>
          </a:prstGeom>
          <a:noFill/>
        </p:spPr>
        <p:txBody>
          <a:bodyPr wrap="none" rtlCol="0">
            <a:spAutoFit/>
          </a:bodyPr>
          <a:lstStyle/>
          <a:p>
            <a:r>
              <a:rPr lang="nl-NL" dirty="0"/>
              <a:t>Button</a:t>
            </a:r>
          </a:p>
        </p:txBody>
      </p:sp>
      <p:cxnSp>
        <p:nvCxnSpPr>
          <p:cNvPr id="10" name="Straight Arrow Connector 13"/>
          <p:cNvCxnSpPr/>
          <p:nvPr/>
        </p:nvCxnSpPr>
        <p:spPr>
          <a:xfrm flipH="1">
            <a:off x="7030855" y="4320199"/>
            <a:ext cx="23622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4"/>
          <p:cNvSpPr txBox="1"/>
          <p:nvPr/>
        </p:nvSpPr>
        <p:spPr>
          <a:xfrm>
            <a:off x="8510756" y="3980993"/>
            <a:ext cx="907108" cy="369332"/>
          </a:xfrm>
          <a:prstGeom prst="rect">
            <a:avLst/>
          </a:prstGeom>
          <a:noFill/>
        </p:spPr>
        <p:txBody>
          <a:bodyPr wrap="none" rtlCol="0">
            <a:spAutoFit/>
          </a:bodyPr>
          <a:lstStyle/>
          <a:p>
            <a:pPr algn="r"/>
            <a:r>
              <a:rPr lang="nl-NL" dirty="0" err="1"/>
              <a:t>TextBox</a:t>
            </a:r>
            <a:endParaRPr lang="nl-NL" dirty="0"/>
          </a:p>
        </p:txBody>
      </p:sp>
      <p:cxnSp>
        <p:nvCxnSpPr>
          <p:cNvPr id="12" name="Straight Arrow Connector 17"/>
          <p:cNvCxnSpPr/>
          <p:nvPr/>
        </p:nvCxnSpPr>
        <p:spPr>
          <a:xfrm flipH="1">
            <a:off x="7009590" y="3287805"/>
            <a:ext cx="23622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8"/>
          <p:cNvSpPr txBox="1"/>
          <p:nvPr/>
        </p:nvSpPr>
        <p:spPr>
          <a:xfrm>
            <a:off x="8489491" y="2948599"/>
            <a:ext cx="907108" cy="369332"/>
          </a:xfrm>
          <a:prstGeom prst="rect">
            <a:avLst/>
          </a:prstGeom>
          <a:noFill/>
        </p:spPr>
        <p:txBody>
          <a:bodyPr wrap="none" rtlCol="0">
            <a:spAutoFit/>
          </a:bodyPr>
          <a:lstStyle/>
          <a:p>
            <a:pPr algn="r"/>
            <a:r>
              <a:rPr lang="nl-NL" dirty="0" err="1"/>
              <a:t>TextBox</a:t>
            </a:r>
            <a:endParaRPr lang="nl-NL" dirty="0"/>
          </a:p>
        </p:txBody>
      </p:sp>
      <p:cxnSp>
        <p:nvCxnSpPr>
          <p:cNvPr id="14" name="Straight Arrow Connector 19"/>
          <p:cNvCxnSpPr/>
          <p:nvPr/>
        </p:nvCxnSpPr>
        <p:spPr>
          <a:xfrm flipH="1">
            <a:off x="7055664" y="5352593"/>
            <a:ext cx="23622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20"/>
          <p:cNvSpPr txBox="1"/>
          <p:nvPr/>
        </p:nvSpPr>
        <p:spPr>
          <a:xfrm>
            <a:off x="7561003" y="5013387"/>
            <a:ext cx="1881670" cy="369332"/>
          </a:xfrm>
          <a:prstGeom prst="rect">
            <a:avLst/>
          </a:prstGeom>
          <a:noFill/>
        </p:spPr>
        <p:txBody>
          <a:bodyPr wrap="none" rtlCol="0">
            <a:spAutoFit/>
          </a:bodyPr>
          <a:lstStyle/>
          <a:p>
            <a:pPr algn="r"/>
            <a:r>
              <a:rPr lang="nl-NL" dirty="0"/>
              <a:t>Read </a:t>
            </a:r>
            <a:r>
              <a:rPr lang="nl-NL" dirty="0" err="1"/>
              <a:t>only</a:t>
            </a:r>
            <a:r>
              <a:rPr lang="nl-NL" dirty="0"/>
              <a:t> </a:t>
            </a:r>
            <a:r>
              <a:rPr lang="nl-NL" dirty="0" err="1"/>
              <a:t>TextBox</a:t>
            </a:r>
            <a:endParaRPr lang="nl-NL" dirty="0"/>
          </a:p>
        </p:txBody>
      </p:sp>
      <p:cxnSp>
        <p:nvCxnSpPr>
          <p:cNvPr id="16" name="Straight Arrow Connector 21"/>
          <p:cNvCxnSpPr/>
          <p:nvPr/>
        </p:nvCxnSpPr>
        <p:spPr>
          <a:xfrm>
            <a:off x="2687455" y="4777399"/>
            <a:ext cx="3048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23"/>
          <p:cNvSpPr txBox="1"/>
          <p:nvPr/>
        </p:nvSpPr>
        <p:spPr>
          <a:xfrm>
            <a:off x="2611255" y="4402233"/>
            <a:ext cx="692818" cy="369332"/>
          </a:xfrm>
          <a:prstGeom prst="rect">
            <a:avLst/>
          </a:prstGeom>
          <a:noFill/>
        </p:spPr>
        <p:txBody>
          <a:bodyPr wrap="none" rtlCol="0">
            <a:spAutoFit/>
          </a:bodyPr>
          <a:lstStyle/>
          <a:p>
            <a:r>
              <a:rPr lang="nl-NL" dirty="0"/>
              <a:t>Label</a:t>
            </a:r>
          </a:p>
        </p:txBody>
      </p:sp>
    </p:spTree>
    <p:extLst>
      <p:ext uri="{BB962C8B-B14F-4D97-AF65-F5344CB8AC3E}">
        <p14:creationId xmlns:p14="http://schemas.microsoft.com/office/powerpoint/2010/main" val="659397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p:txBody>
          <a:bodyPr/>
          <a:lstStyle/>
          <a:p>
            <a:endParaRPr lang="en-GB"/>
          </a:p>
        </p:txBody>
      </p:sp>
      <p:pic>
        <p:nvPicPr>
          <p:cNvPr id="4" name="Picture 2" descr="C:\Users\874156\Desktop\jxGUf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6858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523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GB" sz="2400" dirty="0" smtClean="0"/>
              <a:t> Get started with AD</a:t>
            </a:r>
          </a:p>
          <a:p>
            <a:pPr>
              <a:buFont typeface="Arial" panose="020B0604020202020204" pitchFamily="34" charset="0"/>
              <a:buChar char="•"/>
            </a:pPr>
            <a:r>
              <a:rPr lang="en-GB" sz="2400" dirty="0"/>
              <a:t> </a:t>
            </a:r>
            <a:r>
              <a:rPr lang="en-GB" sz="2400" dirty="0" smtClean="0"/>
              <a:t>Get started with programming languages</a:t>
            </a:r>
          </a:p>
          <a:p>
            <a:pPr>
              <a:buFont typeface="Arial" panose="020B0604020202020204" pitchFamily="34" charset="0"/>
              <a:buChar char="•"/>
            </a:pPr>
            <a:r>
              <a:rPr lang="en-GB" sz="2400" dirty="0"/>
              <a:t> </a:t>
            </a:r>
            <a:r>
              <a:rPr lang="en-GB" sz="2400" dirty="0" smtClean="0"/>
              <a:t>Create a </a:t>
            </a:r>
            <a:r>
              <a:rPr lang="en-GB" sz="2400" dirty="0" err="1" smtClean="0"/>
              <a:t>WinForm</a:t>
            </a:r>
            <a:r>
              <a:rPr lang="en-GB" sz="2400" dirty="0" smtClean="0"/>
              <a:t> application</a:t>
            </a:r>
          </a:p>
          <a:p>
            <a:pPr>
              <a:buFont typeface="Arial" panose="020B0604020202020204" pitchFamily="34" charset="0"/>
              <a:buChar char="•"/>
            </a:pPr>
            <a:r>
              <a:rPr lang="en-GB" sz="2400" dirty="0"/>
              <a:t> </a:t>
            </a:r>
            <a:r>
              <a:rPr lang="en-GB" sz="2400" dirty="0" smtClean="0"/>
              <a:t>Use </a:t>
            </a:r>
            <a:r>
              <a:rPr lang="en-GB" sz="2400" dirty="0"/>
              <a:t>v</a:t>
            </a:r>
            <a:r>
              <a:rPr lang="en-GB" sz="2400" dirty="0" smtClean="0"/>
              <a:t>ariables to store and convert data</a:t>
            </a:r>
            <a:endParaRPr lang="en-GB" sz="2400" dirty="0"/>
          </a:p>
          <a:p>
            <a:pPr>
              <a:buFont typeface="Arial" panose="020B0604020202020204" pitchFamily="34" charset="0"/>
              <a:buChar char="•"/>
            </a:pPr>
            <a:r>
              <a:rPr lang="en-GB" sz="2400" dirty="0" smtClean="0"/>
              <a:t> Use </a:t>
            </a:r>
            <a:r>
              <a:rPr lang="en-GB" sz="2400" dirty="0"/>
              <a:t>o</a:t>
            </a:r>
            <a:r>
              <a:rPr lang="en-GB" sz="2400" dirty="0" smtClean="0"/>
              <a:t>perators to manipulate data</a:t>
            </a:r>
            <a:endParaRPr lang="en-GB"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8110" y="30480"/>
            <a:ext cx="1223890" cy="1223890"/>
          </a:xfrm>
          <a:prstGeom prst="rect">
            <a:avLst/>
          </a:prstGeom>
        </p:spPr>
      </p:pic>
    </p:spTree>
    <p:extLst>
      <p:ext uri="{BB962C8B-B14F-4D97-AF65-F5344CB8AC3E}">
        <p14:creationId xmlns:p14="http://schemas.microsoft.com/office/powerpoint/2010/main" val="24446998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to do next?</a:t>
            </a:r>
            <a:endParaRPr lang="en-GB" dirty="0"/>
          </a:p>
        </p:txBody>
      </p:sp>
      <p:sp>
        <p:nvSpPr>
          <p:cNvPr id="3" name="Content Placeholder 2"/>
          <p:cNvSpPr>
            <a:spLocks noGrp="1"/>
          </p:cNvSpPr>
          <p:nvPr>
            <p:ph idx="1"/>
          </p:nvPr>
        </p:nvSpPr>
        <p:spPr/>
        <p:txBody>
          <a:bodyPr>
            <a:normAutofit/>
          </a:bodyPr>
          <a:lstStyle/>
          <a:p>
            <a:pPr>
              <a:lnSpc>
                <a:spcPct val="200000"/>
              </a:lnSpc>
              <a:buFont typeface="Arial" panose="020B0604020202020204" pitchFamily="34" charset="0"/>
              <a:buChar char="•"/>
            </a:pPr>
            <a:r>
              <a:rPr lang="nl-NL" sz="2400" dirty="0" smtClean="0"/>
              <a:t> </a:t>
            </a:r>
            <a:r>
              <a:rPr lang="nl-NL" sz="2400" dirty="0" err="1" smtClean="0"/>
              <a:t>Assignments</a:t>
            </a:r>
            <a:r>
              <a:rPr lang="nl-NL" sz="2400" dirty="0" smtClean="0"/>
              <a:t> week 1</a:t>
            </a:r>
          </a:p>
          <a:p>
            <a:pPr>
              <a:lnSpc>
                <a:spcPct val="200000"/>
              </a:lnSpc>
              <a:buFont typeface="Arial" panose="020B0604020202020204" pitchFamily="34" charset="0"/>
              <a:buChar char="•"/>
            </a:pPr>
            <a:r>
              <a:rPr lang="nl-NL" sz="2400" dirty="0"/>
              <a:t> </a:t>
            </a:r>
            <a:r>
              <a:rPr lang="nl-NL" sz="2400" dirty="0" err="1" smtClean="0"/>
              <a:t>Suggested</a:t>
            </a:r>
            <a:r>
              <a:rPr lang="nl-NL" sz="2400" dirty="0" smtClean="0"/>
              <a:t> reading:</a:t>
            </a:r>
          </a:p>
          <a:p>
            <a:pPr lvl="1">
              <a:lnSpc>
                <a:spcPct val="200000"/>
              </a:lnSpc>
              <a:buFont typeface="Arial" panose="020B0604020202020204" pitchFamily="34" charset="0"/>
              <a:buChar char="•"/>
            </a:pPr>
            <a:r>
              <a:rPr lang="nl-NL" sz="2200" dirty="0" smtClean="0"/>
              <a:t>Bell &amp; Parr </a:t>
            </a:r>
            <a:r>
              <a:rPr lang="nl-NL" sz="2200" dirty="0" err="1" smtClean="0"/>
              <a:t>chapters</a:t>
            </a:r>
            <a:r>
              <a:rPr lang="nl-NL" sz="2200" dirty="0" smtClean="0"/>
              <a:t> 1-4 (</a:t>
            </a:r>
            <a:r>
              <a:rPr lang="nl-NL" sz="2200" dirty="0" err="1" smtClean="0"/>
              <a:t>the</a:t>
            </a:r>
            <a:r>
              <a:rPr lang="nl-NL" sz="2200" dirty="0" smtClean="0"/>
              <a:t> </a:t>
            </a:r>
            <a:r>
              <a:rPr lang="nl-NL" sz="2200" dirty="0" err="1" smtClean="0"/>
              <a:t>graphics</a:t>
            </a:r>
            <a:r>
              <a:rPr lang="nl-NL" sz="2200" dirty="0" smtClean="0"/>
              <a:t> part of </a:t>
            </a:r>
            <a:r>
              <a:rPr lang="nl-NL" sz="2200" dirty="0" err="1" smtClean="0"/>
              <a:t>chapter</a:t>
            </a:r>
            <a:r>
              <a:rPr lang="nl-NL" sz="2200" dirty="0" smtClean="0"/>
              <a:t> 3 is </a:t>
            </a:r>
            <a:r>
              <a:rPr lang="nl-NL" sz="2200" dirty="0" err="1" smtClean="0"/>
              <a:t>optional</a:t>
            </a:r>
            <a:r>
              <a:rPr lang="nl-NL" sz="2200" dirty="0" smtClean="0"/>
              <a:t>)</a:t>
            </a:r>
            <a:endParaRPr lang="nl-NL" sz="2200" dirty="0"/>
          </a:p>
          <a:p>
            <a:endParaRPr lang="en-GB"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3824"/>
            <a:ext cx="1219200" cy="1219200"/>
          </a:xfrm>
          <a:prstGeom prst="rect">
            <a:avLst/>
          </a:prstGeom>
        </p:spPr>
      </p:pic>
      <p:pic>
        <p:nvPicPr>
          <p:cNvPr id="6" name="Afbeelding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4904" y="3239719"/>
            <a:ext cx="871108" cy="1235389"/>
          </a:xfrm>
          <a:prstGeom prst="rect">
            <a:avLst/>
          </a:prstGeom>
        </p:spPr>
      </p:pic>
    </p:spTree>
    <p:extLst>
      <p:ext uri="{BB962C8B-B14F-4D97-AF65-F5344CB8AC3E}">
        <p14:creationId xmlns:p14="http://schemas.microsoft.com/office/powerpoint/2010/main" val="1228089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ADO (continued) </a:t>
            </a:r>
            <a:endParaRPr lang="en-GB" dirty="0"/>
          </a:p>
        </p:txBody>
      </p:sp>
      <p:sp>
        <p:nvSpPr>
          <p:cNvPr id="3" name="Content Placeholder 2"/>
          <p:cNvSpPr>
            <a:spLocks noGrp="1"/>
          </p:cNvSpPr>
          <p:nvPr>
            <p:ph idx="1"/>
          </p:nvPr>
        </p:nvSpPr>
        <p:spPr/>
        <p:txBody>
          <a:bodyPr>
            <a:noAutofit/>
          </a:bodyPr>
          <a:lstStyle/>
          <a:p>
            <a:pPr>
              <a:buFont typeface="Arial" panose="020B0604020202020204" pitchFamily="34" charset="0"/>
              <a:buChar char="•"/>
            </a:pPr>
            <a:r>
              <a:rPr lang="nl-NL" sz="2200" dirty="0" smtClean="0"/>
              <a:t> W</a:t>
            </a:r>
            <a:r>
              <a:rPr lang="en-US" sz="2200" dirty="0" smtClean="0"/>
              <a:t>eek </a:t>
            </a:r>
            <a:r>
              <a:rPr lang="en-US" sz="2200" dirty="0"/>
              <a:t>4 </a:t>
            </a:r>
            <a:r>
              <a:rPr lang="en-US" sz="2200" dirty="0" smtClean="0"/>
              <a:t>mandatory </a:t>
            </a:r>
            <a:r>
              <a:rPr lang="en-US" sz="2200" dirty="0"/>
              <a:t>individual </a:t>
            </a:r>
            <a:r>
              <a:rPr lang="en-US" sz="2200" dirty="0" smtClean="0"/>
              <a:t>assignment</a:t>
            </a:r>
            <a:endParaRPr lang="en-US" sz="2200" dirty="0"/>
          </a:p>
          <a:p>
            <a:pPr>
              <a:buFont typeface="Arial" panose="020B0604020202020204" pitchFamily="34" charset="0"/>
              <a:buChar char="•"/>
            </a:pPr>
            <a:r>
              <a:rPr lang="en-US" sz="2200" dirty="0" smtClean="0"/>
              <a:t> Week </a:t>
            </a:r>
            <a:r>
              <a:rPr lang="en-US" sz="2200" dirty="0"/>
              <a:t>6 </a:t>
            </a:r>
            <a:r>
              <a:rPr lang="en-US" sz="2200" dirty="0" smtClean="0"/>
              <a:t>paper </a:t>
            </a:r>
            <a:r>
              <a:rPr lang="en-US" sz="2200" dirty="0"/>
              <a:t>exam. </a:t>
            </a:r>
          </a:p>
          <a:p>
            <a:pPr>
              <a:buFont typeface="Arial" panose="020B0604020202020204" pitchFamily="34" charset="0"/>
              <a:buChar char="•"/>
            </a:pPr>
            <a:r>
              <a:rPr lang="en-US" sz="2200" dirty="0" smtClean="0"/>
              <a:t> Week </a:t>
            </a:r>
            <a:r>
              <a:rPr lang="en-US" sz="2200" dirty="0"/>
              <a:t>9 </a:t>
            </a:r>
            <a:r>
              <a:rPr lang="en-US" sz="2200" dirty="0" smtClean="0"/>
              <a:t>mandatory </a:t>
            </a:r>
            <a:r>
              <a:rPr lang="en-US" sz="2200" dirty="0"/>
              <a:t>group (3 team members) assignment. </a:t>
            </a:r>
          </a:p>
          <a:p>
            <a:pPr>
              <a:buFont typeface="Arial" panose="020B0604020202020204" pitchFamily="34" charset="0"/>
              <a:buChar char="•"/>
            </a:pPr>
            <a:r>
              <a:rPr lang="en-US" sz="2200" dirty="0" smtClean="0"/>
              <a:t> Week 12 laptop-exam</a:t>
            </a:r>
            <a:r>
              <a:rPr lang="en-US" sz="2200" dirty="0"/>
              <a:t>. </a:t>
            </a:r>
          </a:p>
          <a:p>
            <a:pPr>
              <a:buFont typeface="Arial" panose="020B0604020202020204" pitchFamily="34" charset="0"/>
              <a:buChar char="•"/>
            </a:pPr>
            <a:r>
              <a:rPr lang="en-US" sz="2200" dirty="0" smtClean="0"/>
              <a:t> At the end of the course you will receive a formative </a:t>
            </a:r>
            <a:r>
              <a:rPr lang="en-US" sz="2200" dirty="0"/>
              <a:t>indication for ADO, i.e. Outstanding (O), Good (G), Satisfactory (S), Unsatisfactory (U) or Poor (</a:t>
            </a:r>
            <a:r>
              <a:rPr lang="en-US" sz="2200" dirty="0" smtClean="0"/>
              <a:t>P)</a:t>
            </a:r>
            <a:endParaRPr lang="en-US" sz="2200" dirty="0"/>
          </a:p>
          <a:p>
            <a:pPr>
              <a:buFont typeface="Arial" panose="020B0604020202020204" pitchFamily="34" charset="0"/>
              <a:buChar char="•"/>
            </a:pPr>
            <a:endParaRPr lang="en-GB" sz="2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7" name="Afbeelding 6"/>
          <p:cNvPicPr>
            <a:picLocks noChangeAspect="1"/>
          </p:cNvPicPr>
          <p:nvPr/>
        </p:nvPicPr>
        <p:blipFill rotWithShape="1">
          <a:blip r:embed="rId3">
            <a:extLst>
              <a:ext uri="{28A0092B-C50C-407E-A947-70E740481C1C}">
                <a14:useLocalDpi xmlns:a14="http://schemas.microsoft.com/office/drawing/2010/main" val="0"/>
              </a:ext>
            </a:extLst>
          </a:blip>
          <a:srcRect b="8260"/>
          <a:stretch/>
        </p:blipFill>
        <p:spPr>
          <a:xfrm>
            <a:off x="9955342" y="4577046"/>
            <a:ext cx="1973955" cy="1765398"/>
          </a:xfrm>
          <a:prstGeom prst="rect">
            <a:avLst/>
          </a:prstGeom>
        </p:spPr>
      </p:pic>
    </p:spTree>
    <p:extLst>
      <p:ext uri="{BB962C8B-B14F-4D97-AF65-F5344CB8AC3E}">
        <p14:creationId xmlns:p14="http://schemas.microsoft.com/office/powerpoint/2010/main" val="1983633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 ADO (continued)</a:t>
            </a:r>
            <a:endParaRPr lang="en-GB"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nl-NL" sz="2400" dirty="0" smtClean="0"/>
              <a:t> Resources:</a:t>
            </a:r>
          </a:p>
          <a:p>
            <a:pPr lvl="1">
              <a:buFont typeface="Wingdings" panose="05000000000000000000" pitchFamily="2" charset="2"/>
              <a:buChar char="§"/>
            </a:pPr>
            <a:r>
              <a:rPr lang="en-US" sz="2200" dirty="0"/>
              <a:t>Book C# for Students, by Douglas Bell and Mike </a:t>
            </a:r>
            <a:r>
              <a:rPr lang="en-US" sz="2200" dirty="0" smtClean="0"/>
              <a:t>Parr</a:t>
            </a:r>
            <a:endParaRPr lang="nl-NL" sz="2200" dirty="0" smtClean="0"/>
          </a:p>
          <a:p>
            <a:pPr lvl="1">
              <a:buFont typeface="Wingdings" panose="05000000000000000000" pitchFamily="2" charset="2"/>
              <a:buChar char="§"/>
            </a:pPr>
            <a:r>
              <a:rPr lang="nl-NL" sz="2200" dirty="0" err="1" smtClean="0"/>
              <a:t>Book</a:t>
            </a:r>
            <a:r>
              <a:rPr lang="nl-NL" sz="2200" dirty="0" smtClean="0"/>
              <a:t> Visual </a:t>
            </a:r>
            <a:r>
              <a:rPr lang="nl-NL" sz="2200" dirty="0"/>
              <a:t>C# 2012, </a:t>
            </a:r>
            <a:r>
              <a:rPr lang="nl-NL" sz="2200" i="1" dirty="0"/>
              <a:t>How </a:t>
            </a:r>
            <a:r>
              <a:rPr lang="nl-NL" sz="2200" i="1" dirty="0" err="1"/>
              <a:t>To</a:t>
            </a:r>
            <a:r>
              <a:rPr lang="nl-NL" sz="2200" i="1" dirty="0"/>
              <a:t> Program </a:t>
            </a:r>
            <a:r>
              <a:rPr lang="nl-NL" sz="2200" dirty="0"/>
              <a:t>(</a:t>
            </a:r>
            <a:r>
              <a:rPr lang="nl-NL" sz="2200" dirty="0" err="1"/>
              <a:t>Fifth</a:t>
            </a:r>
            <a:r>
              <a:rPr lang="nl-NL" sz="2200" dirty="0"/>
              <a:t> Edition</a:t>
            </a:r>
            <a:r>
              <a:rPr lang="nl-NL" sz="2200" dirty="0" smtClean="0"/>
              <a:t>), </a:t>
            </a:r>
            <a:r>
              <a:rPr lang="nl-NL" sz="2200" dirty="0" err="1" smtClean="0"/>
              <a:t>by</a:t>
            </a:r>
            <a:r>
              <a:rPr lang="nl-NL" sz="2200" dirty="0" smtClean="0"/>
              <a:t> Paul </a:t>
            </a:r>
            <a:r>
              <a:rPr lang="nl-NL" sz="2200" dirty="0" err="1" smtClean="0"/>
              <a:t>Deitel</a:t>
            </a:r>
            <a:r>
              <a:rPr lang="nl-NL" sz="2200" dirty="0" smtClean="0"/>
              <a:t> &amp; Harvey </a:t>
            </a:r>
            <a:r>
              <a:rPr lang="nl-NL" sz="2200" dirty="0" err="1"/>
              <a:t>Deitel</a:t>
            </a:r>
            <a:r>
              <a:rPr lang="nl-NL" sz="2200" dirty="0"/>
              <a:t> </a:t>
            </a:r>
            <a:endParaRPr lang="nl-NL" sz="2200" dirty="0" smtClean="0"/>
          </a:p>
          <a:p>
            <a:pPr lvl="1">
              <a:buFont typeface="Wingdings" panose="05000000000000000000" pitchFamily="2" charset="2"/>
              <a:buChar char="§"/>
            </a:pPr>
            <a:r>
              <a:rPr lang="en-US" sz="2200" dirty="0" smtClean="0"/>
              <a:t>Website </a:t>
            </a:r>
            <a:r>
              <a:rPr lang="en-US" sz="2200" dirty="0"/>
              <a:t>Microsoft Docs (</a:t>
            </a:r>
            <a:r>
              <a:rPr lang="en-US" sz="2200" dirty="0">
                <a:hlinkClick r:id="rId3"/>
              </a:rPr>
              <a:t>https://docs.microsoft.com/en-us/dotnet/csharp</a:t>
            </a:r>
            <a:r>
              <a:rPr lang="en-US" sz="2200" dirty="0" smtClean="0">
                <a:hlinkClick r:id="rId3"/>
              </a:rPr>
              <a:t>/</a:t>
            </a:r>
            <a:r>
              <a:rPr lang="en-US" sz="2200" dirty="0"/>
              <a:t>)</a:t>
            </a:r>
            <a:endParaRPr lang="en-US" sz="2200" dirty="0" smtClean="0"/>
          </a:p>
          <a:p>
            <a:pPr lvl="1">
              <a:buFont typeface="Wingdings" panose="05000000000000000000" pitchFamily="2" charset="2"/>
              <a:buChar char="§"/>
            </a:pPr>
            <a:r>
              <a:rPr lang="en-US" sz="2200" dirty="0" smtClean="0"/>
              <a:t>Internet tutorials (e.g. </a:t>
            </a:r>
            <a:r>
              <a:rPr lang="en-US" sz="2200" dirty="0" err="1" smtClean="0"/>
              <a:t>Youtube</a:t>
            </a:r>
            <a:r>
              <a:rPr lang="en-US" sz="2200" dirty="0" smtClean="0"/>
              <a:t>)</a:t>
            </a:r>
          </a:p>
          <a:p>
            <a:pPr lvl="1">
              <a:buFont typeface="Wingdings" panose="05000000000000000000" pitchFamily="2" charset="2"/>
              <a:buChar char="Ø"/>
            </a:pPr>
            <a:endParaRPr lang="nl-NL" sz="2000" dirty="0"/>
          </a:p>
          <a:p>
            <a:pPr>
              <a:buFont typeface="Arial" panose="020B0604020202020204" pitchFamily="34" charset="0"/>
              <a:buChar char="•"/>
            </a:pPr>
            <a:r>
              <a:rPr lang="nl-NL" sz="2400" dirty="0" smtClean="0"/>
              <a:t> Tool</a:t>
            </a:r>
            <a:r>
              <a:rPr lang="nl-NL" sz="2400" dirty="0"/>
              <a:t>: Microsoft Visual Studio </a:t>
            </a:r>
            <a:r>
              <a:rPr lang="nl-NL" sz="2400" dirty="0" smtClean="0"/>
              <a:t>Enterprise </a:t>
            </a:r>
            <a:endParaRPr lang="nl-NL" sz="2400" dirty="0"/>
          </a:p>
          <a:p>
            <a:endParaRPr lang="en-GB"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6"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9672" y="4742075"/>
            <a:ext cx="1981096" cy="1310825"/>
          </a:xfrm>
          <a:prstGeom prst="rect">
            <a:avLst/>
          </a:prstGeom>
        </p:spPr>
      </p:pic>
      <p:pic>
        <p:nvPicPr>
          <p:cNvPr id="7" name="Afbeelding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3159" y="3510684"/>
            <a:ext cx="1464128" cy="1920260"/>
          </a:xfrm>
          <a:prstGeom prst="rect">
            <a:avLst/>
          </a:prstGeom>
        </p:spPr>
      </p:pic>
      <p:pic>
        <p:nvPicPr>
          <p:cNvPr id="8" name="Afbeelding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5178" y="2934466"/>
            <a:ext cx="1354030" cy="1920260"/>
          </a:xfrm>
          <a:prstGeom prst="rect">
            <a:avLst/>
          </a:prstGeom>
        </p:spPr>
      </p:pic>
      <p:pic>
        <p:nvPicPr>
          <p:cNvPr id="9" name="Afbeelding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1808" y="5612641"/>
            <a:ext cx="2057400" cy="438150"/>
          </a:xfrm>
          <a:prstGeom prst="rect">
            <a:avLst/>
          </a:prstGeom>
        </p:spPr>
      </p:pic>
      <p:pic>
        <p:nvPicPr>
          <p:cNvPr id="15" name="Afbeelding 14"/>
          <p:cNvPicPr>
            <a:picLocks noChangeAspect="1"/>
          </p:cNvPicPr>
          <p:nvPr/>
        </p:nvPicPr>
        <p:blipFill>
          <a:blip r:embed="rId9"/>
          <a:stretch>
            <a:fillRect/>
          </a:stretch>
        </p:blipFill>
        <p:spPr>
          <a:xfrm>
            <a:off x="10611234" y="5013124"/>
            <a:ext cx="1432359" cy="319642"/>
          </a:xfrm>
          <a:prstGeom prst="rect">
            <a:avLst/>
          </a:prstGeom>
        </p:spPr>
      </p:pic>
    </p:spTree>
    <p:extLst>
      <p:ext uri="{BB962C8B-B14F-4D97-AF65-F5344CB8AC3E}">
        <p14:creationId xmlns:p14="http://schemas.microsoft.com/office/powerpoint/2010/main" val="3343495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Microsoft Visual Studio Enterprise</a:t>
            </a:r>
            <a:endParaRPr lang="nl-NL" dirty="0"/>
          </a:p>
        </p:txBody>
      </p:sp>
      <p:sp>
        <p:nvSpPr>
          <p:cNvPr id="3" name="Content Placeholder 2"/>
          <p:cNvSpPr>
            <a:spLocks noGrp="1"/>
          </p:cNvSpPr>
          <p:nvPr>
            <p:ph idx="1"/>
          </p:nvPr>
        </p:nvSpPr>
        <p:spPr>
          <a:xfrm>
            <a:off x="1097280" y="1845734"/>
            <a:ext cx="10058400" cy="4350114"/>
          </a:xfrm>
        </p:spPr>
        <p:txBody>
          <a:bodyPr>
            <a:noAutofit/>
          </a:bodyPr>
          <a:lstStyle/>
          <a:p>
            <a:pPr>
              <a:spcBef>
                <a:spcPts val="600"/>
              </a:spcBef>
              <a:spcAft>
                <a:spcPts val="600"/>
              </a:spcAft>
              <a:buFont typeface="Arial" panose="020B0604020202020204" pitchFamily="34" charset="0"/>
              <a:buChar char="•"/>
            </a:pPr>
            <a:r>
              <a:rPr lang="nl-NL" sz="2200" dirty="0" smtClean="0"/>
              <a:t> Go </a:t>
            </a:r>
            <a:r>
              <a:rPr lang="nl-NL" sz="2200" dirty="0" err="1"/>
              <a:t>to</a:t>
            </a:r>
            <a:r>
              <a:rPr lang="nl-NL" sz="2200" dirty="0"/>
              <a:t> </a:t>
            </a:r>
            <a:r>
              <a:rPr lang="nl-NL" sz="2200" dirty="0" err="1"/>
              <a:t>Sharepoint</a:t>
            </a:r>
            <a:r>
              <a:rPr lang="nl-NL" sz="2200" dirty="0"/>
              <a:t> - Student Square</a:t>
            </a:r>
          </a:p>
          <a:p>
            <a:pPr>
              <a:spcBef>
                <a:spcPts val="600"/>
              </a:spcBef>
              <a:spcAft>
                <a:spcPts val="600"/>
              </a:spcAft>
              <a:buFont typeface="Arial" panose="020B0604020202020204" pitchFamily="34" charset="0"/>
              <a:buChar char="•"/>
            </a:pPr>
            <a:r>
              <a:rPr lang="nl-NL" sz="2200" dirty="0" smtClean="0"/>
              <a:t> Click on </a:t>
            </a:r>
            <a:r>
              <a:rPr lang="nl-NL" sz="2200" dirty="0" err="1" smtClean="0"/>
              <a:t>the</a:t>
            </a:r>
            <a:r>
              <a:rPr lang="nl-NL" sz="2200" dirty="0" smtClean="0"/>
              <a:t> link </a:t>
            </a:r>
            <a:r>
              <a:rPr lang="nl-NL" sz="2200" dirty="0" err="1" smtClean="0"/>
              <a:t>Azure</a:t>
            </a:r>
            <a:r>
              <a:rPr lang="nl-NL" sz="2200" dirty="0" smtClean="0"/>
              <a:t> </a:t>
            </a:r>
            <a:r>
              <a:rPr lang="nl-NL" sz="2200" dirty="0" err="1" smtClean="0"/>
              <a:t>Dev</a:t>
            </a:r>
            <a:r>
              <a:rPr lang="nl-NL" sz="2200" dirty="0" smtClean="0"/>
              <a:t> Tools </a:t>
            </a:r>
            <a:r>
              <a:rPr lang="nl-NL" sz="2200" dirty="0" err="1" smtClean="0"/>
              <a:t>for</a:t>
            </a:r>
            <a:r>
              <a:rPr lang="nl-NL" sz="2200" dirty="0" smtClean="0"/>
              <a:t> Teaching (</a:t>
            </a:r>
            <a:r>
              <a:rPr lang="nl-NL" sz="2200" dirty="0" err="1" smtClean="0"/>
              <a:t>Imagine</a:t>
            </a:r>
            <a:r>
              <a:rPr lang="nl-NL" sz="2200" dirty="0" smtClean="0"/>
              <a:t>)</a:t>
            </a:r>
            <a:endParaRPr lang="nl-NL" sz="2200" dirty="0"/>
          </a:p>
          <a:p>
            <a:pPr>
              <a:spcBef>
                <a:spcPts val="600"/>
              </a:spcBef>
              <a:spcAft>
                <a:spcPts val="600"/>
              </a:spcAft>
              <a:buFont typeface="Arial" panose="020B0604020202020204" pitchFamily="34" charset="0"/>
              <a:buChar char="•"/>
            </a:pPr>
            <a:r>
              <a:rPr lang="nl-NL" sz="2200" dirty="0" smtClean="0"/>
              <a:t> Log on </a:t>
            </a:r>
            <a:r>
              <a:rPr lang="nl-NL" sz="2200" dirty="0" err="1" smtClean="0"/>
              <a:t>with</a:t>
            </a:r>
            <a:r>
              <a:rPr lang="nl-NL" sz="2200" dirty="0" smtClean="0"/>
              <a:t> </a:t>
            </a:r>
            <a:r>
              <a:rPr lang="nl-NL" sz="2200" dirty="0" err="1" smtClean="0"/>
              <a:t>you</a:t>
            </a:r>
            <a:r>
              <a:rPr lang="nl-NL" sz="2200" dirty="0" smtClean="0"/>
              <a:t> i-account</a:t>
            </a:r>
          </a:p>
          <a:p>
            <a:pPr>
              <a:spcBef>
                <a:spcPts val="600"/>
              </a:spcBef>
              <a:spcAft>
                <a:spcPts val="600"/>
              </a:spcAft>
              <a:buFont typeface="Arial" panose="020B0604020202020204" pitchFamily="34" charset="0"/>
              <a:buChar char="•"/>
            </a:pPr>
            <a:r>
              <a:rPr lang="nl-NL" sz="2200" dirty="0" smtClean="0"/>
              <a:t> Look </a:t>
            </a:r>
            <a:r>
              <a:rPr lang="nl-NL" sz="2200" dirty="0" err="1"/>
              <a:t>for</a:t>
            </a:r>
            <a:r>
              <a:rPr lang="nl-NL" sz="2200" dirty="0"/>
              <a:t> Visual Studio Enterprise </a:t>
            </a:r>
            <a:r>
              <a:rPr lang="nl-NL" sz="2200" dirty="0" err="1"/>
              <a:t>and</a:t>
            </a:r>
            <a:r>
              <a:rPr lang="nl-NL" sz="2200" dirty="0"/>
              <a:t> </a:t>
            </a:r>
            <a:r>
              <a:rPr lang="nl-NL" sz="2200" dirty="0" smtClean="0"/>
              <a:t>download </a:t>
            </a:r>
            <a:r>
              <a:rPr lang="nl-NL" sz="2200" dirty="0" err="1" smtClean="0"/>
              <a:t>it</a:t>
            </a:r>
            <a:r>
              <a:rPr lang="nl-NL" sz="2200" dirty="0" smtClean="0"/>
              <a:t> </a:t>
            </a:r>
            <a:r>
              <a:rPr lang="nl-NL" sz="2200" dirty="0"/>
              <a:t>(free)</a:t>
            </a:r>
          </a:p>
          <a:p>
            <a:pPr lvl="1">
              <a:spcBef>
                <a:spcPts val="600"/>
              </a:spcBef>
              <a:spcAft>
                <a:spcPts val="600"/>
              </a:spcAft>
              <a:buFont typeface="Arial" panose="020B0604020202020204" pitchFamily="34" charset="0"/>
              <a:buChar char="•"/>
            </a:pPr>
            <a:r>
              <a:rPr lang="nl-NL" sz="2200" dirty="0" smtClean="0"/>
              <a:t>Be </a:t>
            </a:r>
            <a:r>
              <a:rPr lang="nl-NL" sz="2200" dirty="0" err="1"/>
              <a:t>sure</a:t>
            </a:r>
            <a:r>
              <a:rPr lang="nl-NL" sz="2200" dirty="0"/>
              <a:t> </a:t>
            </a:r>
            <a:r>
              <a:rPr lang="nl-NL" sz="2200" dirty="0" err="1"/>
              <a:t>to</a:t>
            </a:r>
            <a:r>
              <a:rPr lang="nl-NL" sz="2200" dirty="0"/>
              <a:t> take </a:t>
            </a:r>
            <a:r>
              <a:rPr lang="nl-NL" sz="2200" dirty="0" err="1"/>
              <a:t>note</a:t>
            </a:r>
            <a:r>
              <a:rPr lang="nl-NL" sz="2200" dirty="0"/>
              <a:t> of </a:t>
            </a:r>
            <a:r>
              <a:rPr lang="nl-NL" sz="2200" dirty="0" err="1"/>
              <a:t>the</a:t>
            </a:r>
            <a:r>
              <a:rPr lang="nl-NL" sz="2200" dirty="0"/>
              <a:t> </a:t>
            </a:r>
            <a:r>
              <a:rPr lang="nl-NL" sz="2200" dirty="0" err="1"/>
              <a:t>serial</a:t>
            </a:r>
            <a:r>
              <a:rPr lang="nl-NL" sz="2200" dirty="0"/>
              <a:t> </a:t>
            </a:r>
            <a:r>
              <a:rPr lang="nl-NL" sz="2200" dirty="0" err="1"/>
              <a:t>key</a:t>
            </a:r>
            <a:r>
              <a:rPr lang="nl-NL" sz="2200" dirty="0"/>
              <a:t>!</a:t>
            </a:r>
          </a:p>
          <a:p>
            <a:pPr>
              <a:spcBef>
                <a:spcPts val="600"/>
              </a:spcBef>
              <a:spcAft>
                <a:spcPts val="600"/>
              </a:spcAft>
              <a:buFont typeface="Arial" panose="020B0604020202020204" pitchFamily="34" charset="0"/>
              <a:buChar char="•"/>
            </a:pPr>
            <a:r>
              <a:rPr lang="nl-NL" sz="2200" dirty="0" smtClean="0"/>
              <a:t> </a:t>
            </a:r>
            <a:r>
              <a:rPr lang="nl-NL" sz="2200" dirty="0" err="1" smtClean="0"/>
              <a:t>Install</a:t>
            </a:r>
            <a:r>
              <a:rPr lang="nl-NL" sz="2200" dirty="0" smtClean="0"/>
              <a:t> Microsoft </a:t>
            </a:r>
            <a:r>
              <a:rPr lang="nl-NL" sz="2200" dirty="0"/>
              <a:t>Visual Studio software</a:t>
            </a:r>
            <a:br>
              <a:rPr lang="nl-NL" sz="2200" dirty="0"/>
            </a:br>
            <a:r>
              <a:rPr lang="nl-NL" sz="2200" dirty="0"/>
              <a:t/>
            </a:r>
            <a:br>
              <a:rPr lang="nl-NL" sz="2200" dirty="0"/>
            </a:br>
            <a:r>
              <a:rPr lang="nl-NL" sz="2200" dirty="0" smtClean="0"/>
              <a:t>OR</a:t>
            </a:r>
            <a:endParaRPr lang="nl-NL" sz="2200" dirty="0"/>
          </a:p>
          <a:p>
            <a:pPr>
              <a:buFont typeface="Arial" panose="020B0604020202020204" pitchFamily="34" charset="0"/>
              <a:buChar char="•"/>
            </a:pPr>
            <a:r>
              <a:rPr lang="nl-NL" sz="2200" dirty="0" smtClean="0"/>
              <a:t> </a:t>
            </a:r>
            <a:r>
              <a:rPr lang="nl-NL" sz="2200" dirty="0" err="1" smtClean="0"/>
              <a:t>All</a:t>
            </a:r>
            <a:r>
              <a:rPr lang="nl-NL" sz="2200" dirty="0" smtClean="0"/>
              <a:t> </a:t>
            </a:r>
            <a:r>
              <a:rPr lang="nl-NL" sz="2200" dirty="0"/>
              <a:t>of </a:t>
            </a:r>
            <a:r>
              <a:rPr lang="nl-NL" sz="2200" dirty="0" err="1"/>
              <a:t>above</a:t>
            </a:r>
            <a:r>
              <a:rPr lang="nl-NL" sz="2200" dirty="0"/>
              <a:t> </a:t>
            </a:r>
            <a:r>
              <a:rPr lang="nl-NL" sz="2200" dirty="0" err="1"/>
              <a:t>to</a:t>
            </a:r>
            <a:r>
              <a:rPr lang="nl-NL" sz="2200" dirty="0"/>
              <a:t> </a:t>
            </a:r>
            <a:r>
              <a:rPr lang="nl-NL" sz="2200" dirty="0" err="1"/>
              <a:t>obtain</a:t>
            </a:r>
            <a:r>
              <a:rPr lang="nl-NL" sz="2200" dirty="0"/>
              <a:t> </a:t>
            </a:r>
            <a:r>
              <a:rPr lang="nl-NL" sz="2200" dirty="0" err="1"/>
              <a:t>the</a:t>
            </a:r>
            <a:r>
              <a:rPr lang="nl-NL" sz="2200" dirty="0"/>
              <a:t> </a:t>
            </a:r>
            <a:r>
              <a:rPr lang="nl-NL" sz="2200" dirty="0" err="1" smtClean="0"/>
              <a:t>serial</a:t>
            </a:r>
            <a:r>
              <a:rPr lang="nl-NL" sz="2200" dirty="0" smtClean="0"/>
              <a:t> </a:t>
            </a:r>
            <a:r>
              <a:rPr lang="nl-NL" sz="2200" dirty="0" err="1"/>
              <a:t>key</a:t>
            </a:r>
            <a:r>
              <a:rPr lang="nl-NL" sz="2200" dirty="0"/>
              <a:t>, but copy content </a:t>
            </a:r>
            <a:r>
              <a:rPr lang="nl-NL" sz="2200" dirty="0" err="1"/>
              <a:t>from</a:t>
            </a:r>
            <a:r>
              <a:rPr lang="nl-NL" sz="2200" dirty="0"/>
              <a:t> </a:t>
            </a:r>
            <a:r>
              <a:rPr lang="nl-NL" sz="2200" dirty="0" smtClean="0"/>
              <a:t>a memory stick </a:t>
            </a:r>
            <a:r>
              <a:rPr lang="nl-NL" sz="2200" dirty="0" err="1"/>
              <a:t>instead</a:t>
            </a:r>
            <a:r>
              <a:rPr lang="nl-NL" sz="2200" dirty="0"/>
              <a:t> of </a:t>
            </a:r>
            <a:r>
              <a:rPr lang="nl-NL" sz="2200" dirty="0" err="1"/>
              <a:t>downloading</a:t>
            </a:r>
            <a:r>
              <a:rPr lang="nl-NL" sz="2200" dirty="0"/>
              <a:t> </a:t>
            </a:r>
            <a:r>
              <a:rPr lang="nl-NL" sz="2200" dirty="0" err="1" smtClean="0"/>
              <a:t>it</a:t>
            </a:r>
            <a:endParaRPr lang="nl-NL" sz="22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6" name="Afbeelding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5732" y="2252935"/>
            <a:ext cx="2716588" cy="2716588"/>
          </a:xfrm>
          <a:prstGeom prst="rect">
            <a:avLst/>
          </a:prstGeom>
        </p:spPr>
      </p:pic>
    </p:spTree>
    <p:extLst>
      <p:ext uri="{BB962C8B-B14F-4D97-AF65-F5344CB8AC3E}">
        <p14:creationId xmlns:p14="http://schemas.microsoft.com/office/powerpoint/2010/main" val="1525509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Installing</a:t>
            </a:r>
            <a:r>
              <a:rPr lang="nl-NL" dirty="0" smtClean="0"/>
              <a:t> Visual Studio</a:t>
            </a:r>
            <a:endParaRPr lang="nl-NL"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320" y="-115094"/>
            <a:ext cx="1219200" cy="1219200"/>
          </a:xfrm>
          <a:prstGeom prst="rect">
            <a:avLst/>
          </a:prstGeom>
        </p:spPr>
      </p:pic>
      <p:pic>
        <p:nvPicPr>
          <p:cNvPr id="8" name="Tijdelijke aanduiding voor inhoud 5"/>
          <p:cNvPicPr>
            <a:picLocks noChangeAspect="1"/>
          </p:cNvPicPr>
          <p:nvPr/>
        </p:nvPicPr>
        <p:blipFill>
          <a:blip r:embed="rId4"/>
          <a:stretch>
            <a:fillRect/>
          </a:stretch>
        </p:blipFill>
        <p:spPr>
          <a:xfrm>
            <a:off x="241120" y="2502197"/>
            <a:ext cx="5634583" cy="1926241"/>
          </a:xfrm>
          <a:prstGeom prst="rect">
            <a:avLst/>
          </a:prstGeom>
        </p:spPr>
      </p:pic>
      <p:pic>
        <p:nvPicPr>
          <p:cNvPr id="9" name="Content Placeholder 5"/>
          <p:cNvPicPr>
            <a:picLocks noGrp="1" noChangeAspect="1"/>
          </p:cNvPicPr>
          <p:nvPr>
            <p:ph idx="1"/>
          </p:nvPr>
        </p:nvPicPr>
        <p:blipFill>
          <a:blip r:embed="rId5"/>
          <a:stretch>
            <a:fillRect/>
          </a:stretch>
        </p:blipFill>
        <p:spPr>
          <a:xfrm>
            <a:off x="6371300" y="2502197"/>
            <a:ext cx="5629112" cy="1926241"/>
          </a:xfrm>
          <a:prstGeom prst="rect">
            <a:avLst/>
          </a:prstGeom>
        </p:spPr>
      </p:pic>
      <p:sp>
        <p:nvSpPr>
          <p:cNvPr id="10" name="Oval 6"/>
          <p:cNvSpPr/>
          <p:nvPr/>
        </p:nvSpPr>
        <p:spPr>
          <a:xfrm>
            <a:off x="9508073" y="3523956"/>
            <a:ext cx="1264430" cy="31652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0376370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rugblik">
  <a:themeElements>
    <a:clrScheme name="Terugblik">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Terugblik">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rugblik">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984ACE2B530048BEF89B44F2C7995D" ma:contentTypeVersion="1" ma:contentTypeDescription="Create a new document." ma:contentTypeScope="" ma:versionID="c68c7424f65d7767e4d71c08e2e85a20">
  <xsd:schema xmlns:xsd="http://www.w3.org/2001/XMLSchema" xmlns:xs="http://www.w3.org/2001/XMLSchema" xmlns:p="http://schemas.microsoft.com/office/2006/metadata/properties" targetNamespace="http://schemas.microsoft.com/office/2006/metadata/properties" ma:root="true" ma:fieldsID="26e4863383729cb444416dcdc8f5e0b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8A5CF7-33B6-4CC7-B3C7-2AAF06B8877E}">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38DE06C-987F-4775-9221-21F8AF1FB8F6}">
  <ds:schemaRefs>
    <ds:schemaRef ds:uri="http://schemas.microsoft.com/sharepoint/v3/contenttype/forms"/>
  </ds:schemaRefs>
</ds:datastoreItem>
</file>

<file path=customXml/itemProps3.xml><?xml version="1.0" encoding="utf-8"?>
<ds:datastoreItem xmlns:ds="http://schemas.openxmlformats.org/officeDocument/2006/customXml" ds:itemID="{4CA5398C-E41D-4985-973C-0FB98B6531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1897</Words>
  <Application>Microsoft Office PowerPoint</Application>
  <PresentationFormat>Breedbeeld</PresentationFormat>
  <Paragraphs>367</Paragraphs>
  <Slides>54</Slides>
  <Notes>26</Notes>
  <HiddenSlides>1</HiddenSlides>
  <MMClips>0</MMClips>
  <ScaleCrop>false</ScaleCrop>
  <HeadingPairs>
    <vt:vector size="6" baseType="variant">
      <vt:variant>
        <vt:lpstr>Gebruikte lettertypen</vt:lpstr>
      </vt:variant>
      <vt:variant>
        <vt:i4>7</vt:i4>
      </vt:variant>
      <vt:variant>
        <vt:lpstr>Thema</vt:lpstr>
      </vt:variant>
      <vt:variant>
        <vt:i4>2</vt:i4>
      </vt:variant>
      <vt:variant>
        <vt:lpstr>Diatitels</vt:lpstr>
      </vt:variant>
      <vt:variant>
        <vt:i4>54</vt:i4>
      </vt:variant>
    </vt:vector>
  </HeadingPairs>
  <TitlesOfParts>
    <vt:vector size="63" baseType="lpstr">
      <vt:lpstr>ＭＳ Ｐゴシック</vt:lpstr>
      <vt:lpstr>Arial</vt:lpstr>
      <vt:lpstr>Calibri</vt:lpstr>
      <vt:lpstr>Calibri Light</vt:lpstr>
      <vt:lpstr>Consolas</vt:lpstr>
      <vt:lpstr>Courier New</vt:lpstr>
      <vt:lpstr>Wingdings</vt:lpstr>
      <vt:lpstr>Retrospect</vt:lpstr>
      <vt:lpstr>Terugblik</vt:lpstr>
      <vt:lpstr>Application Development Orienting – Week 1</vt:lpstr>
      <vt:lpstr>Your Teacher</vt:lpstr>
      <vt:lpstr>Some rules</vt:lpstr>
      <vt:lpstr>Content</vt:lpstr>
      <vt:lpstr>Intro: ADO</vt:lpstr>
      <vt:lpstr>Intro: ADO (continued) </vt:lpstr>
      <vt:lpstr>Intro: ADO (continued)</vt:lpstr>
      <vt:lpstr>Microsoft Visual Studio Enterprise</vt:lpstr>
      <vt:lpstr>Installing Visual Studio</vt:lpstr>
      <vt:lpstr>Questions?</vt:lpstr>
      <vt:lpstr>Intro: What is a computer?</vt:lpstr>
      <vt:lpstr>Intro: What is a computer?</vt:lpstr>
      <vt:lpstr>Intro:  Programming a computer</vt:lpstr>
      <vt:lpstr>Intro: Programming Languages</vt:lpstr>
      <vt:lpstr>Hello, world!</vt:lpstr>
      <vt:lpstr>Intro: Programming Languages (cont.)</vt:lpstr>
      <vt:lpstr>Intro: Programming Languages (cont.)</vt:lpstr>
      <vt:lpstr>Examples</vt:lpstr>
      <vt:lpstr>Examples (cont.)</vt:lpstr>
      <vt:lpstr>How do you learn how to program?</vt:lpstr>
      <vt:lpstr>Questions?</vt:lpstr>
      <vt:lpstr>Intro: Statements</vt:lpstr>
      <vt:lpstr>Intro: Statements (cont.)</vt:lpstr>
      <vt:lpstr>Syntax</vt:lpstr>
      <vt:lpstr>Examples</vt:lpstr>
      <vt:lpstr>Extra information</vt:lpstr>
      <vt:lpstr>Questions?</vt:lpstr>
      <vt:lpstr>PowerPoint-presentatie</vt:lpstr>
      <vt:lpstr>Intro: Windows Forms Applications</vt:lpstr>
      <vt:lpstr>Guidelines</vt:lpstr>
      <vt:lpstr>Guidelines (cont.)</vt:lpstr>
      <vt:lpstr>Information: Controls</vt:lpstr>
      <vt:lpstr>Demo</vt:lpstr>
      <vt:lpstr>Information: Controls (cont.)</vt:lpstr>
      <vt:lpstr>Information: Controls(cont.)</vt:lpstr>
      <vt:lpstr>Examples</vt:lpstr>
      <vt:lpstr>Your turn!</vt:lpstr>
      <vt:lpstr>Extra information</vt:lpstr>
      <vt:lpstr>Questions?</vt:lpstr>
      <vt:lpstr>Intro: Variables</vt:lpstr>
      <vt:lpstr>Variables: Syntax</vt:lpstr>
      <vt:lpstr>Variables: Syntax (cont.)</vt:lpstr>
      <vt:lpstr>Examples</vt:lpstr>
      <vt:lpstr>Examples (cont.)</vt:lpstr>
      <vt:lpstr>Extra information</vt:lpstr>
      <vt:lpstr>Your turn!</vt:lpstr>
      <vt:lpstr>Questions?</vt:lpstr>
      <vt:lpstr>Intro: Operators </vt:lpstr>
      <vt:lpstr>Syntax</vt:lpstr>
      <vt:lpstr>Extra information</vt:lpstr>
      <vt:lpstr>Your turn: let’s build a calculator!</vt:lpstr>
      <vt:lpstr>Questions?</vt:lpstr>
      <vt:lpstr>Summary</vt:lpstr>
      <vt:lpstr>What to do next?</vt:lpstr>
    </vt:vector>
  </TitlesOfParts>
  <Company>Fontys Hogescholen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PCSX – Week Y</dc:title>
  <dc:creator>Kuah,Chung W.C.</dc:creator>
  <cp:lastModifiedBy>Koehorst,Michiel M.W.</cp:lastModifiedBy>
  <cp:revision>164</cp:revision>
  <dcterms:created xsi:type="dcterms:W3CDTF">2017-12-20T07:36:00Z</dcterms:created>
  <dcterms:modified xsi:type="dcterms:W3CDTF">2019-08-20T13:56:48Z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0x010100E0984ACE2B530048BEF89B44F2C7995D</vt:lpwstr>
  </property>
</Properties>
</file>